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Ubuntu"/>
      <p:regular r:id="rId21"/>
      <p:bold r:id="rId22"/>
      <p:italic r:id="rId23"/>
      <p:boldItalic r:id="rId24"/>
    </p:embeddedFont>
    <p:embeddedFont>
      <p:font typeface="Proxima Nova"/>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Ubuntu-bold.fntdata"/><Relationship Id="rId21" Type="http://schemas.openxmlformats.org/officeDocument/2006/relationships/font" Target="fonts/Ubuntu-regular.fntdata"/><Relationship Id="rId24" Type="http://schemas.openxmlformats.org/officeDocument/2006/relationships/font" Target="fonts/Ubuntu-boldItalic.fntdata"/><Relationship Id="rId23" Type="http://schemas.openxmlformats.org/officeDocument/2006/relationships/font" Target="fonts/Ubuntu-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50a804783_1_6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750a804783_1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e401c3d8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e401c3d8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e401c3d8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e401c3d8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e401c3d89_0_2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e401c3d8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e401c3d89_0_2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e401c3d8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401c3d89_0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e401c3d8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is a critical operation in convolutional neural networks for increasing receptive fields and improving robustness to input variations. Most existing pooling operations downsample the feature maps,  which is a lossy process.   Moreover, they are not invertible: upsampling a downscaled feature map can not recover the lost information in the downsampling.  By adopting the philosophy of the classical Lifting Scheme from signal processing, we propose LiftPool for bidirectional pooling layers, including LiftDownPool and LiftUpPool.  LiftDownPool decomposes a feature map into various downsized sub-bands,  each of which contains information with different frequencies. As the pooling function in LiftDownPool is perfectly invertible, by performing LiftDownPool backward, a corresponding up-pooling layer LiftUpPool is able to generate a refined upsampled feature map using the detail subbands, which is useful for image-to-image translation challenges.  Experiments show the proposed methods achieve better results on image classification and semantic segmentation,  using various backbones. Moreover, LiftDownPool offers better robustness to input corruptions and perturbations.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e401c3d8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e401c3d8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e401c3d8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e401c3d8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e401c3d8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e401c3d8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e401c3d8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e401c3d8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e401c3d8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e401c3d8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Figure 2. Pooling variants. We simplify the equations by using R for representing the width and height dimensions. (a,b) average and maximum pooling are based on averaging and maximum activation selection in a kernel. (c) Power Average pooling (Lp) [8, 13] is proportional to average pooling raised to a power (p), with the output being equal to max-pool (p → ∞) or sum pooling (p = 1). (d) Stochastic pooling [46] outputs a randomly selected activation from the kernel region. (e) Stochastic Spatial Sampling (S3Pool) [47] samples random horizontal and vertical regions given a specified stride. (f) Local Importance Pooling (LIP) [10] uses a trainable function G to enhance specific features. (g) Softpool (ours) exponentially weighs the effect of activations using a softmax kernel.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e401c3d8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e401c3d8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e401c3d8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e401c3d8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e401c3d8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e401c3d8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e401c3d8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e401c3d8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 name="Google Shape;12;p2"/>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 name="Google Shape;50;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1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000"/>
              </a:spcBef>
              <a:spcAft>
                <a:spcPts val="0"/>
              </a:spcAft>
              <a:buSzPts val="1200"/>
              <a:buChar char="○"/>
              <a:defRPr sz="1200"/>
            </a:lvl2pPr>
            <a:lvl3pPr indent="-304800" lvl="2" marL="1371600" rtl="0">
              <a:lnSpc>
                <a:spcPct val="100000"/>
              </a:lnSpc>
              <a:spcBef>
                <a:spcPts val="1000"/>
              </a:spcBef>
              <a:spcAft>
                <a:spcPts val="0"/>
              </a:spcAft>
              <a:buSzPts val="1200"/>
              <a:buChar char="■"/>
              <a:defRPr sz="1200"/>
            </a:lvl3pPr>
            <a:lvl4pPr indent="-304800" lvl="3" marL="1828800" rtl="0">
              <a:lnSpc>
                <a:spcPct val="100000"/>
              </a:lnSpc>
              <a:spcBef>
                <a:spcPts val="1000"/>
              </a:spcBef>
              <a:spcAft>
                <a:spcPts val="0"/>
              </a:spcAft>
              <a:buSzPts val="1200"/>
              <a:buChar char="●"/>
              <a:defRPr sz="1200"/>
            </a:lvl4pPr>
            <a:lvl5pPr indent="-304800" lvl="4" marL="2286000" rtl="0">
              <a:lnSpc>
                <a:spcPct val="100000"/>
              </a:lnSpc>
              <a:spcBef>
                <a:spcPts val="1000"/>
              </a:spcBef>
              <a:spcAft>
                <a:spcPts val="0"/>
              </a:spcAft>
              <a:buSzPts val="1200"/>
              <a:buChar char="○"/>
              <a:defRPr sz="1200"/>
            </a:lvl5pPr>
            <a:lvl6pPr indent="-304800" lvl="5" marL="2743200" rtl="0">
              <a:lnSpc>
                <a:spcPct val="100000"/>
              </a:lnSpc>
              <a:spcBef>
                <a:spcPts val="1000"/>
              </a:spcBef>
              <a:spcAft>
                <a:spcPts val="0"/>
              </a:spcAft>
              <a:buSzPts val="1200"/>
              <a:buChar char="■"/>
              <a:defRPr sz="1200"/>
            </a:lvl6pPr>
            <a:lvl7pPr indent="-304800" lvl="6" marL="3200400" rtl="0">
              <a:lnSpc>
                <a:spcPct val="100000"/>
              </a:lnSpc>
              <a:spcBef>
                <a:spcPts val="1000"/>
              </a:spcBef>
              <a:spcAft>
                <a:spcPts val="0"/>
              </a:spcAft>
              <a:buSzPts val="1200"/>
              <a:buChar char="●"/>
              <a:defRPr sz="1200"/>
            </a:lvl7pPr>
            <a:lvl8pPr indent="-304800" lvl="7" marL="3657600" rtl="0">
              <a:lnSpc>
                <a:spcPct val="100000"/>
              </a:lnSpc>
              <a:spcBef>
                <a:spcPts val="1000"/>
              </a:spcBef>
              <a:spcAft>
                <a:spcPts val="0"/>
              </a:spcAft>
              <a:buSzPts val="1200"/>
              <a:buChar char="○"/>
              <a:defRPr sz="1200"/>
            </a:lvl8pPr>
            <a:lvl9pPr indent="-304800" lvl="8" marL="4114800" rtl="0">
              <a:lnSpc>
                <a:spcPct val="100000"/>
              </a:lnSpc>
              <a:spcBef>
                <a:spcPts val="1000"/>
              </a:spcBef>
              <a:spcAft>
                <a:spcPts val="1000"/>
              </a:spcAft>
              <a:buSzPts val="1200"/>
              <a:buChar char="■"/>
              <a:defRPr sz="12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1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5" name="Google Shape;65;p1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74" name="Google Shape;7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
          <p:cNvSpPr txBox="1"/>
          <p:nvPr>
            <p:ph type="ctrTitle"/>
          </p:nvPr>
        </p:nvSpPr>
        <p:spPr>
          <a:xfrm>
            <a:off x="4121700" y="1690575"/>
            <a:ext cx="4710600" cy="1106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3000"/>
              <a:buFont typeface="Ubuntu"/>
              <a:buNone/>
              <a:defRPr b="1" sz="3000">
                <a:solidFill>
                  <a:srgbClr val="2980B9"/>
                </a:solidFill>
                <a:latin typeface="Ubuntu"/>
                <a:ea typeface="Ubuntu"/>
                <a:cs typeface="Ubuntu"/>
                <a:sym typeface="Ubuntu"/>
              </a:defRPr>
            </a:lvl1pPr>
            <a:lvl2pPr lvl="1" rtl="0" algn="ctr">
              <a:spcBef>
                <a:spcPts val="0"/>
              </a:spcBef>
              <a:spcAft>
                <a:spcPts val="0"/>
              </a:spcAft>
              <a:buClr>
                <a:srgbClr val="FF6633"/>
              </a:buClr>
              <a:buSzPts val="3600"/>
              <a:buNone/>
              <a:defRPr sz="3600">
                <a:solidFill>
                  <a:srgbClr val="FF6633"/>
                </a:solidFill>
              </a:defRPr>
            </a:lvl2pPr>
            <a:lvl3pPr lvl="2" rtl="0" algn="ctr">
              <a:spcBef>
                <a:spcPts val="0"/>
              </a:spcBef>
              <a:spcAft>
                <a:spcPts val="0"/>
              </a:spcAft>
              <a:buClr>
                <a:srgbClr val="FF6633"/>
              </a:buClr>
              <a:buSzPts val="3600"/>
              <a:buNone/>
              <a:defRPr sz="3600">
                <a:solidFill>
                  <a:srgbClr val="FF6633"/>
                </a:solidFill>
              </a:defRPr>
            </a:lvl3pPr>
            <a:lvl4pPr lvl="3" rtl="0" algn="ctr">
              <a:spcBef>
                <a:spcPts val="0"/>
              </a:spcBef>
              <a:spcAft>
                <a:spcPts val="0"/>
              </a:spcAft>
              <a:buClr>
                <a:srgbClr val="FF6633"/>
              </a:buClr>
              <a:buSzPts val="3600"/>
              <a:buNone/>
              <a:defRPr sz="3600">
                <a:solidFill>
                  <a:srgbClr val="FF6633"/>
                </a:solidFill>
              </a:defRPr>
            </a:lvl4pPr>
            <a:lvl5pPr lvl="4" rtl="0" algn="ctr">
              <a:spcBef>
                <a:spcPts val="0"/>
              </a:spcBef>
              <a:spcAft>
                <a:spcPts val="0"/>
              </a:spcAft>
              <a:buClr>
                <a:srgbClr val="FF6633"/>
              </a:buClr>
              <a:buSzPts val="3600"/>
              <a:buNone/>
              <a:defRPr sz="3600">
                <a:solidFill>
                  <a:srgbClr val="FF6633"/>
                </a:solidFill>
              </a:defRPr>
            </a:lvl5pPr>
            <a:lvl6pPr lvl="5" rtl="0" algn="ctr">
              <a:spcBef>
                <a:spcPts val="0"/>
              </a:spcBef>
              <a:spcAft>
                <a:spcPts val="0"/>
              </a:spcAft>
              <a:buClr>
                <a:srgbClr val="FF6633"/>
              </a:buClr>
              <a:buSzPts val="3600"/>
              <a:buNone/>
              <a:defRPr sz="3600">
                <a:solidFill>
                  <a:srgbClr val="FF6633"/>
                </a:solidFill>
              </a:defRPr>
            </a:lvl6pPr>
            <a:lvl7pPr lvl="6" rtl="0" algn="ctr">
              <a:spcBef>
                <a:spcPts val="0"/>
              </a:spcBef>
              <a:spcAft>
                <a:spcPts val="0"/>
              </a:spcAft>
              <a:buClr>
                <a:srgbClr val="FF6633"/>
              </a:buClr>
              <a:buSzPts val="3600"/>
              <a:buNone/>
              <a:defRPr sz="3600">
                <a:solidFill>
                  <a:srgbClr val="FF6633"/>
                </a:solidFill>
              </a:defRPr>
            </a:lvl7pPr>
            <a:lvl8pPr lvl="7" rtl="0" algn="ctr">
              <a:spcBef>
                <a:spcPts val="0"/>
              </a:spcBef>
              <a:spcAft>
                <a:spcPts val="0"/>
              </a:spcAft>
              <a:buClr>
                <a:srgbClr val="FF6633"/>
              </a:buClr>
              <a:buSzPts val="3600"/>
              <a:buNone/>
              <a:defRPr sz="3600">
                <a:solidFill>
                  <a:srgbClr val="FF6633"/>
                </a:solidFill>
              </a:defRPr>
            </a:lvl8pPr>
            <a:lvl9pPr lvl="8" rtl="0" algn="ctr">
              <a:spcBef>
                <a:spcPts val="0"/>
              </a:spcBef>
              <a:spcAft>
                <a:spcPts val="0"/>
              </a:spcAft>
              <a:buClr>
                <a:srgbClr val="FF6633"/>
              </a:buClr>
              <a:buSzPts val="3600"/>
              <a:buNone/>
              <a:defRPr sz="3600">
                <a:solidFill>
                  <a:srgbClr val="FF6633"/>
                </a:solidFill>
              </a:defRPr>
            </a:lvl9pPr>
          </a:lstStyle>
          <a:p/>
        </p:txBody>
      </p:sp>
      <p:sp>
        <p:nvSpPr>
          <p:cNvPr id="36" name="Google Shape;36;p9"/>
          <p:cNvSpPr txBox="1"/>
          <p:nvPr>
            <p:ph idx="1" type="subTitle"/>
          </p:nvPr>
        </p:nvSpPr>
        <p:spPr>
          <a:xfrm>
            <a:off x="4121700" y="897975"/>
            <a:ext cx="4710600" cy="79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roxima Nova"/>
              <a:buNone/>
              <a:defRPr sz="2400">
                <a:latin typeface="Proxima Nova"/>
                <a:ea typeface="Proxima Nova"/>
                <a:cs typeface="Proxima Nova"/>
                <a:sym typeface="Proxima Nov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8" name="Google Shape;38;p9"/>
          <p:cNvPicPr preferRelativeResize="0"/>
          <p:nvPr/>
        </p:nvPicPr>
        <p:blipFill>
          <a:blip r:embed="rId2">
            <a:alphaModFix/>
          </a:blip>
          <a:stretch>
            <a:fillRect/>
          </a:stretch>
        </p:blipFill>
        <p:spPr>
          <a:xfrm>
            <a:off x="6486449" y="63088"/>
            <a:ext cx="866775" cy="906075"/>
          </a:xfrm>
          <a:prstGeom prst="rect">
            <a:avLst/>
          </a:prstGeom>
          <a:noFill/>
          <a:ln>
            <a:noFill/>
          </a:ln>
        </p:spPr>
      </p:pic>
      <p:sp>
        <p:nvSpPr>
          <p:cNvPr id="39" name="Google Shape;39;p9"/>
          <p:cNvSpPr/>
          <p:nvPr/>
        </p:nvSpPr>
        <p:spPr>
          <a:xfrm>
            <a:off x="7428025" y="63125"/>
            <a:ext cx="1639800" cy="906000"/>
          </a:xfrm>
          <a:prstGeom prst="roundRect">
            <a:avLst>
              <a:gd fmla="val 16667" name="adj"/>
            </a:avLst>
          </a:prstGeom>
          <a:solidFill>
            <a:srgbClr val="CFE2F3"/>
          </a:solidFill>
          <a:ln cap="flat" cmpd="sng" w="76200">
            <a:solidFill>
              <a:srgbClr val="2980B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2980B9"/>
                </a:solidFill>
                <a:latin typeface="Ubuntu"/>
                <a:ea typeface="Ubuntu"/>
                <a:cs typeface="Ubuntu"/>
                <a:sym typeface="Ubuntu"/>
              </a:rPr>
              <a:t>#DLUPC</a:t>
            </a:r>
            <a:endParaRPr sz="2400">
              <a:solidFill>
                <a:srgbClr val="2980B9"/>
              </a:solidFill>
              <a:latin typeface="Ubuntu"/>
              <a:ea typeface="Ubuntu"/>
              <a:cs typeface="Ubuntu"/>
              <a:sym typeface="Ubuntu"/>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1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a:solidFill>
                  <a:srgbClr val="2980B9"/>
                </a:solidFill>
                <a:latin typeface="Ubuntu"/>
                <a:ea typeface="Ubuntu"/>
                <a:cs typeface="Ubuntu"/>
                <a:sym typeface="Ubuntu"/>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434343"/>
              </a:buClr>
              <a:buSzPts val="1800"/>
              <a:buFont typeface="Proxima Nova"/>
              <a:buChar char="●"/>
              <a:defRPr>
                <a:solidFill>
                  <a:srgbClr val="434343"/>
                </a:solidFill>
                <a:latin typeface="Proxima Nova"/>
                <a:ea typeface="Proxima Nova"/>
                <a:cs typeface="Proxima Nova"/>
                <a:sym typeface="Proxima Nova"/>
              </a:defRPr>
            </a:lvl1pPr>
            <a:lvl2pPr indent="-317500" lvl="1" marL="914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2pPr>
            <a:lvl3pPr indent="-317500" lvl="2" marL="1371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3pPr>
            <a:lvl4pPr indent="-317500" lvl="3" marL="18288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4pPr>
            <a:lvl5pPr indent="-317500" lvl="4" marL="22860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5pPr>
            <a:lvl6pPr indent="-317500" lvl="5" marL="27432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6pPr>
            <a:lvl7pPr indent="-317500" lvl="6" marL="32004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7pPr>
            <a:lvl8pPr indent="-317500" lvl="7" marL="3657600" rtl="0">
              <a:lnSpc>
                <a:spcPct val="100000"/>
              </a:lnSpc>
              <a:spcBef>
                <a:spcPts val="1000"/>
              </a:spcBef>
              <a:spcAft>
                <a:spcPts val="0"/>
              </a:spcAft>
              <a:buClr>
                <a:srgbClr val="434343"/>
              </a:buClr>
              <a:buSzPts val="1400"/>
              <a:buFont typeface="Proxima Nova"/>
              <a:buChar char="○"/>
              <a:defRPr>
                <a:solidFill>
                  <a:srgbClr val="434343"/>
                </a:solidFill>
                <a:latin typeface="Proxima Nova"/>
                <a:ea typeface="Proxima Nova"/>
                <a:cs typeface="Proxima Nova"/>
                <a:sym typeface="Proxima Nova"/>
              </a:defRPr>
            </a:lvl8pPr>
            <a:lvl9pPr indent="-317500" lvl="8" marL="4114800" rtl="0">
              <a:lnSpc>
                <a:spcPct val="100000"/>
              </a:lnSpc>
              <a:spcBef>
                <a:spcPts val="1000"/>
              </a:spcBef>
              <a:spcAft>
                <a:spcPts val="1000"/>
              </a:spcAft>
              <a:buClr>
                <a:srgbClr val="434343"/>
              </a:buClr>
              <a:buSzPts val="1400"/>
              <a:buFont typeface="Proxima Nova"/>
              <a:buChar char="■"/>
              <a:defRPr>
                <a:solidFill>
                  <a:srgbClr val="434343"/>
                </a:solidFill>
                <a:latin typeface="Proxima Nova"/>
                <a:ea typeface="Proxima Nova"/>
                <a:cs typeface="Proxima Nova"/>
                <a:sym typeface="Proxima Nova"/>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2" Type="http://schemas.openxmlformats.org/officeDocument/2006/relationships/theme" Target="../theme/theme2.xml"/><Relationship Id="rId9" Type="http://schemas.openxmlformats.org/officeDocument/2006/relationships/slideLayout" Target="../slideLayouts/slideLayout15.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1pPr>
            <a:lvl2pPr lvl="1"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2pPr>
            <a:lvl3pPr lvl="2"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3pPr>
            <a:lvl4pPr lvl="3"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4pPr>
            <a:lvl5pPr lvl="4"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5pPr>
            <a:lvl6pPr lvl="5"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6pPr>
            <a:lvl7pPr lvl="6"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7pPr>
            <a:lvl8pPr lvl="7"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8pPr>
            <a:lvl9pPr lvl="8" rtl="0">
              <a:spcBef>
                <a:spcPts val="0"/>
              </a:spcBef>
              <a:spcAft>
                <a:spcPts val="0"/>
              </a:spcAft>
              <a:buClr>
                <a:schemeClr val="dk1"/>
              </a:buClr>
              <a:buSzPts val="3600"/>
              <a:buFont typeface="Ubuntu"/>
              <a:buNone/>
              <a:defRPr b="1" sz="3600">
                <a:solidFill>
                  <a:schemeClr val="dk1"/>
                </a:solidFill>
                <a:latin typeface="Ubuntu"/>
                <a:ea typeface="Ubuntu"/>
                <a:cs typeface="Ubuntu"/>
                <a:sym typeface="Ubuntu"/>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Ubuntu"/>
              <a:buChar char="●"/>
              <a:defRPr sz="3000">
                <a:solidFill>
                  <a:schemeClr val="dk1"/>
                </a:solidFill>
                <a:latin typeface="Ubuntu"/>
                <a:ea typeface="Ubuntu"/>
                <a:cs typeface="Ubuntu"/>
                <a:sym typeface="Ubuntu"/>
              </a:defRPr>
            </a:lvl1pPr>
            <a:lvl2pPr indent="-381000" lvl="1" marL="9144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2pPr>
            <a:lvl3pPr indent="-381000" lvl="2" marL="1371600" rtl="0">
              <a:spcBef>
                <a:spcPts val="0"/>
              </a:spcBef>
              <a:spcAft>
                <a:spcPts val="0"/>
              </a:spcAft>
              <a:buClr>
                <a:schemeClr val="dk1"/>
              </a:buClr>
              <a:buSzPts val="2400"/>
              <a:buFont typeface="Ubuntu"/>
              <a:buChar char="■"/>
              <a:defRPr sz="2400">
                <a:solidFill>
                  <a:schemeClr val="dk1"/>
                </a:solidFill>
                <a:latin typeface="Ubuntu"/>
                <a:ea typeface="Ubuntu"/>
                <a:cs typeface="Ubuntu"/>
                <a:sym typeface="Ubuntu"/>
              </a:defRPr>
            </a:lvl3pPr>
            <a:lvl4pPr indent="-342900" lvl="3" marL="1828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4pPr>
            <a:lvl5pPr indent="-342900" lvl="4" marL="22860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5pPr>
            <a:lvl6pPr indent="-342900" lvl="5" marL="27432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6pPr>
            <a:lvl7pPr indent="-342900" lvl="6" marL="32004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7pPr>
            <a:lvl8pPr indent="-342900" lvl="7" marL="36576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8pPr>
            <a:lvl9pPr indent="-342900" lvl="8" marL="4114800" rtl="0">
              <a:spcBef>
                <a:spcPts val="0"/>
              </a:spcBef>
              <a:spcAft>
                <a:spcPts val="0"/>
              </a:spcAft>
              <a:buClr>
                <a:schemeClr val="dk1"/>
              </a:buClr>
              <a:buSzPts val="1800"/>
              <a:buFont typeface="Ubuntu"/>
              <a:buChar char="■"/>
              <a:defRPr sz="1800">
                <a:solidFill>
                  <a:schemeClr val="dk1"/>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8595300" y="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 name="Shape 30"/>
        <p:cNvGrpSpPr/>
        <p:nvPr/>
      </p:nvGrpSpPr>
      <p:grpSpPr>
        <a:xfrm>
          <a:off x="0" y="0"/>
          <a:ext cx="0" cy="0"/>
          <a:chOff x="0" y="0"/>
          <a:chExt cx="0" cy="0"/>
        </a:xfrm>
      </p:grpSpPr>
      <p:sp>
        <p:nvSpPr>
          <p:cNvPr id="31" name="Google Shape;31;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2980B9"/>
              </a:buClr>
              <a:buSzPts val="2800"/>
              <a:buFont typeface="Ubuntu"/>
              <a:buNone/>
              <a:defRPr b="1" sz="2800">
                <a:solidFill>
                  <a:srgbClr val="2980B9"/>
                </a:solidFill>
                <a:latin typeface="Ubuntu"/>
                <a:ea typeface="Ubuntu"/>
                <a:cs typeface="Ubuntu"/>
                <a:sym typeface="Ubuntu"/>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2" name="Google Shape;32;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9.png"/><Relationship Id="rId5"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arxiv.org/abs/1312.4400" TargetMode="External"/><Relationship Id="rId4" Type="http://schemas.openxmlformats.org/officeDocument/2006/relationships/image" Target="../media/image8.png"/><Relationship Id="rId5" Type="http://schemas.openxmlformats.org/officeDocument/2006/relationships/hyperlink" Target="https://alexisbcook.github.io/2017/global-average-pooling-layers-for-object-localiz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www.reddit.com/r/MachineLearning/comments/2lmo0l/ama_geoffrey_hinton/clyj4jv/" TargetMode="External"/><Relationship Id="rId4" Type="http://schemas.openxmlformats.org/officeDocument/2006/relationships/hyperlink" Target="https://twitter.com/TheOfficialACM/status/1110844252475535360" TargetMode="External"/><Relationship Id="rId5" Type="http://schemas.openxmlformats.org/officeDocument/2006/relationships/image" Target="../media/image15.png"/><Relationship Id="rId6" Type="http://schemas.openxmlformats.org/officeDocument/2006/relationships/hyperlink" Target="https://richzhang.github.io/antialiased-cn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hyperlink" Target="http://arxiv.org/abs/1412.6806"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openreview.net/forum?id=kE3vd639uRW" TargetMode="External"/><Relationship Id="rId4" Type="http://schemas.openxmlformats.org/officeDocument/2006/relationships/hyperlink" Target="https://twitter.com/cgmsnoek/status/1365607586255495170" TargetMode="External"/><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hyperlink" Target="https://imatge.upc.edu/web/people/miriam-bellver" TargetMode="External"/><Relationship Id="rId4" Type="http://schemas.openxmlformats.org/officeDocument/2006/relationships/image" Target="../media/image2.png"/><Relationship Id="rId10" Type="http://schemas.openxmlformats.org/officeDocument/2006/relationships/image" Target="../media/image4.jpg"/><Relationship Id="rId9" Type="http://schemas.openxmlformats.org/officeDocument/2006/relationships/image" Target="../media/image1.jpg"/><Relationship Id="rId5" Type="http://schemas.openxmlformats.org/officeDocument/2006/relationships/image" Target="../media/image3.png"/><Relationship Id="rId6" Type="http://schemas.openxmlformats.org/officeDocument/2006/relationships/hyperlink" Target="http://www.eeng.dcu.ie/~mcguinne/" TargetMode="External"/><Relationship Id="rId7" Type="http://schemas.openxmlformats.org/officeDocument/2006/relationships/hyperlink" Target="https://www.insight-centre.org/" TargetMode="External"/><Relationship Id="rId8" Type="http://schemas.openxmlformats.org/officeDocument/2006/relationships/hyperlink" Target="http://dcu.i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hyperlink" Target="http://cs231n.github.io/convolutional-networks/" TargetMode="Externa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arxiv.org/abs/2101.00440" TargetMode="External"/><Relationship Id="rId4" Type="http://schemas.openxmlformats.org/officeDocument/2006/relationships/hyperlink" Target="https://twitter.com/hillbig/status/1352405097658019843" TargetMode="External"/><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cs231n.github.io/convolutional-networ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hyperlink" Target="https://cs.nyu.edu/~fergus/tutorials/deep_learning_cvpr1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0"/>
          <p:cNvSpPr/>
          <p:nvPr/>
        </p:nvSpPr>
        <p:spPr>
          <a:xfrm>
            <a:off x="-15875" y="1438275"/>
            <a:ext cx="9159900" cy="2121600"/>
          </a:xfrm>
          <a:prstGeom prst="rect">
            <a:avLst/>
          </a:prstGeom>
          <a:solidFill>
            <a:srgbClr val="00B4F1"/>
          </a:solidFill>
          <a:ln>
            <a:noFill/>
          </a:ln>
        </p:spPr>
        <p:txBody>
          <a:bodyPr anchorCtr="0" anchor="ctr" bIns="45700" lIns="91425" spcFirstLastPara="1" rIns="91425" wrap="square" tIns="45700">
            <a:noAutofit/>
          </a:bodyPr>
          <a:lstStyle/>
          <a:p>
            <a:pPr indent="0" lvl="0" marL="533400" marR="0" rtl="0" algn="l">
              <a:spcBef>
                <a:spcPts val="0"/>
              </a:spcBef>
              <a:spcAft>
                <a:spcPts val="0"/>
              </a:spcAft>
              <a:buNone/>
            </a:pPr>
            <a:r>
              <a:rPr b="1" lang="en">
                <a:solidFill>
                  <a:srgbClr val="FFFFFF"/>
                </a:solidFill>
              </a:rPr>
              <a:t>Lecture 3b</a:t>
            </a:r>
            <a:endParaRPr b="1">
              <a:solidFill>
                <a:srgbClr val="FFFFFF"/>
              </a:solidFill>
            </a:endParaRPr>
          </a:p>
          <a:p>
            <a:pPr indent="0" lvl="0" marL="533400" marR="0" rtl="0" algn="l">
              <a:spcBef>
                <a:spcPts val="0"/>
              </a:spcBef>
              <a:spcAft>
                <a:spcPts val="0"/>
              </a:spcAft>
              <a:buSzPts val="1100"/>
              <a:buNone/>
            </a:pPr>
            <a:r>
              <a:rPr b="1" lang="en" sz="3500">
                <a:solidFill>
                  <a:srgbClr val="FFFFFF"/>
                </a:solidFill>
              </a:rPr>
              <a:t>Pooling Layers</a:t>
            </a:r>
            <a:endParaRPr b="1" sz="3500">
              <a:solidFill>
                <a:srgbClr val="FFFFFF"/>
              </a:solidFill>
            </a:endParaRPr>
          </a:p>
        </p:txBody>
      </p:sp>
      <p:sp>
        <p:nvSpPr>
          <p:cNvPr id="82" name="Google Shape;82;p20"/>
          <p:cNvSpPr txBox="1"/>
          <p:nvPr/>
        </p:nvSpPr>
        <p:spPr>
          <a:xfrm>
            <a:off x="546100" y="3205500"/>
            <a:ext cx="61773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 sz="1400" u="none" cap="none" strike="noStrike">
                <a:solidFill>
                  <a:schemeClr val="lt1"/>
                </a:solidFill>
                <a:latin typeface="Arial"/>
                <a:ea typeface="Arial"/>
                <a:cs typeface="Arial"/>
                <a:sym typeface="Arial"/>
              </a:rPr>
              <a:t>Master in Big Data Solutions 20</a:t>
            </a:r>
            <a:r>
              <a:rPr b="1" lang="en">
                <a:solidFill>
                  <a:schemeClr val="lt1"/>
                </a:solidFill>
              </a:rPr>
              <a:t>20</a:t>
            </a:r>
            <a:r>
              <a:rPr b="1" i="0" lang="en" sz="1400" u="none" cap="none" strike="noStrike">
                <a:solidFill>
                  <a:schemeClr val="lt1"/>
                </a:solidFill>
                <a:latin typeface="Arial"/>
                <a:ea typeface="Arial"/>
                <a:cs typeface="Arial"/>
                <a:sym typeface="Arial"/>
              </a:rPr>
              <a:t>-20</a:t>
            </a:r>
            <a:r>
              <a:rPr b="1" lang="en">
                <a:solidFill>
                  <a:schemeClr val="lt1"/>
                </a:solidFill>
              </a:rPr>
              <a:t>21</a:t>
            </a:r>
            <a:r>
              <a:rPr b="1" i="0" lang="en" sz="1400" u="none" cap="none" strike="noStrike">
                <a:solidFill>
                  <a:schemeClr val="lt1"/>
                </a:solidFill>
                <a:latin typeface="Arial"/>
                <a:ea typeface="Arial"/>
                <a:cs typeface="Arial"/>
                <a:sym typeface="Arial"/>
              </a:rPr>
              <a:t> - Artificial Intelligence</a:t>
            </a:r>
            <a:endParaRPr/>
          </a:p>
        </p:txBody>
      </p:sp>
      <p:pic>
        <p:nvPicPr>
          <p:cNvPr descr="Logo-BTS.jpg" id="83" name="Google Shape;83;p20"/>
          <p:cNvPicPr preferRelativeResize="0"/>
          <p:nvPr/>
        </p:nvPicPr>
        <p:blipFill rotWithShape="1">
          <a:blip r:embed="rId3">
            <a:alphaModFix/>
          </a:blip>
          <a:srcRect b="0" l="0" r="0" t="0"/>
          <a:stretch/>
        </p:blipFill>
        <p:spPr>
          <a:xfrm>
            <a:off x="127000" y="177403"/>
            <a:ext cx="1650206" cy="365522"/>
          </a:xfrm>
          <a:prstGeom prst="rect">
            <a:avLst/>
          </a:prstGeom>
          <a:noFill/>
          <a:ln>
            <a:noFill/>
          </a:ln>
        </p:spPr>
      </p:pic>
      <p:pic>
        <p:nvPicPr>
          <p:cNvPr id="84" name="Google Shape;84;p20"/>
          <p:cNvPicPr preferRelativeResize="0"/>
          <p:nvPr/>
        </p:nvPicPr>
        <p:blipFill rotWithShape="1">
          <a:blip r:embed="rId4">
            <a:alphaModFix/>
          </a:blip>
          <a:srcRect b="0" l="0" r="0" t="0"/>
          <a:stretch/>
        </p:blipFill>
        <p:spPr>
          <a:xfrm>
            <a:off x="7426767" y="2049660"/>
            <a:ext cx="898922" cy="898922"/>
          </a:xfrm>
          <a:prstGeom prst="rect">
            <a:avLst/>
          </a:prstGeom>
          <a:noFill/>
          <a:ln>
            <a:noFill/>
          </a:ln>
        </p:spPr>
      </p:pic>
      <p:sp>
        <p:nvSpPr>
          <p:cNvPr id="85" name="Google Shape;85;p20"/>
          <p:cNvSpPr txBox="1"/>
          <p:nvPr/>
        </p:nvSpPr>
        <p:spPr>
          <a:xfrm>
            <a:off x="2476864" y="3960410"/>
            <a:ext cx="1690200" cy="459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 Giró</a:t>
            </a:r>
            <a:endParaRPr i="1" sz="1200">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lang="en" sz="1200">
                <a:solidFill>
                  <a:srgbClr val="000000"/>
                </a:solidFill>
                <a:latin typeface="Arial"/>
                <a:ea typeface="Arial"/>
                <a:cs typeface="Arial"/>
                <a:sym typeface="Arial"/>
              </a:rPr>
              <a:t>xavier.giro@bts.tech</a:t>
            </a:r>
            <a:endParaRPr sz="1200">
              <a:solidFill>
                <a:srgbClr val="000000"/>
              </a:solidFill>
              <a:latin typeface="Arial"/>
              <a:ea typeface="Arial"/>
              <a:cs typeface="Arial"/>
              <a:sym typeface="Arial"/>
            </a:endParaRPr>
          </a:p>
        </p:txBody>
      </p:sp>
      <p:pic>
        <p:nvPicPr>
          <p:cNvPr id="86" name="Google Shape;86;p20"/>
          <p:cNvPicPr preferRelativeResize="0"/>
          <p:nvPr/>
        </p:nvPicPr>
        <p:blipFill>
          <a:blip r:embed="rId5">
            <a:alphaModFix/>
          </a:blip>
          <a:stretch>
            <a:fillRect/>
          </a:stretch>
        </p:blipFill>
        <p:spPr>
          <a:xfrm>
            <a:off x="546100" y="3559863"/>
            <a:ext cx="1543500" cy="15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3">
            <a:alphaModFix/>
          </a:blip>
          <a:srcRect b="0" l="0" r="0" t="8416"/>
          <a:stretch/>
        </p:blipFill>
        <p:spPr>
          <a:xfrm>
            <a:off x="2349750" y="1600200"/>
            <a:ext cx="4702675" cy="3219825"/>
          </a:xfrm>
          <a:prstGeom prst="rect">
            <a:avLst/>
          </a:prstGeom>
          <a:noFill/>
          <a:ln>
            <a:noFill/>
          </a:ln>
        </p:spPr>
      </p:pic>
      <p:sp>
        <p:nvSpPr>
          <p:cNvPr id="171" name="Google Shape;171;p29"/>
          <p:cNvSpPr/>
          <p:nvPr/>
        </p:nvSpPr>
        <p:spPr>
          <a:xfrm>
            <a:off x="7997400" y="4317525"/>
            <a:ext cx="834900" cy="57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 name="Google Shape;173;p29"/>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a:t>
            </a:r>
            <a:endParaRPr/>
          </a:p>
        </p:txBody>
      </p:sp>
      <p:sp>
        <p:nvSpPr>
          <p:cNvPr id="174" name="Google Shape;174;p29"/>
          <p:cNvSpPr txBox="1"/>
          <p:nvPr/>
        </p:nvSpPr>
        <p:spPr>
          <a:xfrm>
            <a:off x="83095" y="4779918"/>
            <a:ext cx="2977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i="1" lang="en" sz="1200"/>
              <a:t>Slide concept &amp; Figure</a:t>
            </a:r>
            <a:r>
              <a:rPr b="0" i="1" lang="en" sz="1200" u="none" cap="none" strike="noStrike">
                <a:solidFill>
                  <a:srgbClr val="000000"/>
                </a:solidFill>
                <a:latin typeface="Arial"/>
                <a:ea typeface="Arial"/>
                <a:cs typeface="Arial"/>
                <a:sym typeface="Arial"/>
              </a:rPr>
              <a:t>: Ranzatto</a:t>
            </a:r>
            <a:endParaRPr b="0" i="1" sz="1200" u="none" cap="none" strike="noStrike">
              <a:solidFill>
                <a:srgbClr val="000000"/>
              </a:solidFill>
              <a:latin typeface="Arial"/>
              <a:ea typeface="Arial"/>
              <a:cs typeface="Arial"/>
              <a:sym typeface="Arial"/>
            </a:endParaRPr>
          </a:p>
        </p:txBody>
      </p:sp>
      <p:sp>
        <p:nvSpPr>
          <p:cNvPr id="175" name="Google Shape;175;p29"/>
          <p:cNvSpPr/>
          <p:nvPr/>
        </p:nvSpPr>
        <p:spPr>
          <a:xfrm>
            <a:off x="272700" y="724050"/>
            <a:ext cx="8660400" cy="8463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Assume that the 2D convolutional filter is an “eye” detector. What is the effect of pooling the outputs of this “eye” detector over nearby pixels ?</a:t>
            </a:r>
            <a:endParaRPr sz="1800">
              <a:solidFill>
                <a:srgbClr val="FF6633"/>
              </a:solidFill>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 Pooling</a:t>
            </a:r>
            <a:endParaRPr/>
          </a:p>
        </p:txBody>
      </p:sp>
      <p:sp>
        <p:nvSpPr>
          <p:cNvPr id="181" name="Google Shape;181;p30"/>
          <p:cNvSpPr txBox="1"/>
          <p:nvPr/>
        </p:nvSpPr>
        <p:spPr>
          <a:xfrm>
            <a:off x="16100" y="4784725"/>
            <a:ext cx="8282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Ubuntu"/>
                <a:ea typeface="Ubuntu"/>
                <a:cs typeface="Ubuntu"/>
                <a:sym typeface="Ubuntu"/>
              </a:rPr>
              <a:t>#NiN</a:t>
            </a:r>
            <a:r>
              <a:rPr lang="en" sz="1200">
                <a:solidFill>
                  <a:srgbClr val="222222"/>
                </a:solidFill>
                <a:highlight>
                  <a:srgbClr val="FFFFFF"/>
                </a:highlight>
                <a:latin typeface="Ubuntu"/>
                <a:ea typeface="Ubuntu"/>
                <a:cs typeface="Ubuntu"/>
                <a:sym typeface="Ubuntu"/>
              </a:rPr>
              <a:t> Lin, Min, Qiang Chen, and Shuicheng Yan. </a:t>
            </a:r>
            <a:r>
              <a:rPr lang="en" sz="1200" u="sng">
                <a:solidFill>
                  <a:srgbClr val="1155CC"/>
                </a:solidFill>
                <a:highlight>
                  <a:srgbClr val="FFFFFF"/>
                </a:highlight>
                <a:latin typeface="Ubuntu"/>
                <a:ea typeface="Ubuntu"/>
                <a:cs typeface="Ubuntu"/>
                <a:sym typeface="Ubuntu"/>
                <a:hlinkClick r:id="rId3">
                  <a:extLst>
                    <a:ext uri="{A12FA001-AC4F-418D-AE19-62706E023703}">
                      <ahyp:hlinkClr val="tx"/>
                    </a:ext>
                  </a:extLst>
                </a:hlinkClick>
              </a:rPr>
              <a:t>"Network in network."</a:t>
            </a:r>
            <a:r>
              <a:rPr lang="en" sz="1200">
                <a:solidFill>
                  <a:srgbClr val="222222"/>
                </a:solidFill>
                <a:highlight>
                  <a:srgbClr val="FFFFFF"/>
                </a:highlight>
                <a:latin typeface="Ubuntu"/>
                <a:ea typeface="Ubuntu"/>
                <a:cs typeface="Ubuntu"/>
                <a:sym typeface="Ubuntu"/>
              </a:rPr>
              <a:t> </a:t>
            </a:r>
            <a:r>
              <a:rPr i="1" lang="en" sz="1200">
                <a:solidFill>
                  <a:srgbClr val="222222"/>
                </a:solidFill>
                <a:highlight>
                  <a:srgbClr val="FFFFFF"/>
                </a:highlight>
                <a:latin typeface="Ubuntu"/>
                <a:ea typeface="Ubuntu"/>
                <a:cs typeface="Ubuntu"/>
                <a:sym typeface="Ubuntu"/>
              </a:rPr>
              <a:t>ICLR 2014.</a:t>
            </a:r>
            <a:endParaRPr sz="1200">
              <a:latin typeface="Ubuntu"/>
              <a:ea typeface="Ubuntu"/>
              <a:cs typeface="Ubuntu"/>
              <a:sym typeface="Ubuntu"/>
            </a:endParaRPr>
          </a:p>
        </p:txBody>
      </p:sp>
      <p:pic>
        <p:nvPicPr>
          <p:cNvPr id="182" name="Google Shape;182;p30"/>
          <p:cNvPicPr preferRelativeResize="0"/>
          <p:nvPr/>
        </p:nvPicPr>
        <p:blipFill>
          <a:blip r:embed="rId4">
            <a:alphaModFix/>
          </a:blip>
          <a:stretch>
            <a:fillRect/>
          </a:stretch>
        </p:blipFill>
        <p:spPr>
          <a:xfrm>
            <a:off x="1344800" y="1362975"/>
            <a:ext cx="5817144" cy="3376626"/>
          </a:xfrm>
          <a:prstGeom prst="rect">
            <a:avLst/>
          </a:prstGeom>
          <a:noFill/>
          <a:ln>
            <a:noFill/>
          </a:ln>
        </p:spPr>
      </p:pic>
      <p:sp>
        <p:nvSpPr>
          <p:cNvPr id="183" name="Google Shape;183;p30"/>
          <p:cNvSpPr txBox="1"/>
          <p:nvPr/>
        </p:nvSpPr>
        <p:spPr>
          <a:xfrm>
            <a:off x="7276950" y="3983300"/>
            <a:ext cx="145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buntu"/>
                <a:ea typeface="Ubuntu"/>
                <a:cs typeface="Ubuntu"/>
                <a:sym typeface="Ubuntu"/>
              </a:rPr>
              <a:t>Figure: </a:t>
            </a:r>
            <a:endParaRPr sz="1200">
              <a:latin typeface="Ubuntu"/>
              <a:ea typeface="Ubuntu"/>
              <a:cs typeface="Ubuntu"/>
              <a:sym typeface="Ubuntu"/>
            </a:endParaRPr>
          </a:p>
          <a:p>
            <a:pPr indent="0" lvl="0" marL="0" rtl="0" algn="l">
              <a:spcBef>
                <a:spcPts val="0"/>
              </a:spcBef>
              <a:spcAft>
                <a:spcPts val="0"/>
              </a:spcAft>
              <a:buNone/>
            </a:pPr>
            <a:r>
              <a:rPr lang="en" sz="1200" u="sng">
                <a:solidFill>
                  <a:srgbClr val="0097A7"/>
                </a:solidFill>
                <a:latin typeface="Ubuntu"/>
                <a:ea typeface="Ubuntu"/>
                <a:cs typeface="Ubuntu"/>
                <a:sym typeface="Ubuntu"/>
                <a:hlinkClick r:id="rId5">
                  <a:extLst>
                    <a:ext uri="{A12FA001-AC4F-418D-AE19-62706E023703}">
                      <ahyp:hlinkClr val="tx"/>
                    </a:ext>
                  </a:extLst>
                </a:hlinkClick>
              </a:rPr>
              <a:t>Alexis Cook</a:t>
            </a:r>
            <a:endParaRPr sz="1200">
              <a:latin typeface="Ubuntu"/>
              <a:ea typeface="Ubuntu"/>
              <a:cs typeface="Ubuntu"/>
              <a:sym typeface="Ubuntu"/>
            </a:endParaRPr>
          </a:p>
        </p:txBody>
      </p:sp>
      <p:sp>
        <p:nvSpPr>
          <p:cNvPr id="184" name="Google Shape;184;p30"/>
          <p:cNvSpPr txBox="1"/>
          <p:nvPr/>
        </p:nvSpPr>
        <p:spPr>
          <a:xfrm>
            <a:off x="242075" y="824725"/>
            <a:ext cx="86526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Ubuntu"/>
                <a:ea typeface="Ubuntu"/>
                <a:cs typeface="Ubuntu"/>
                <a:sym typeface="Ubuntu"/>
              </a:rPr>
              <a:t>Collapse to 1D-dimensions by applying a pooling operation over channels.</a:t>
            </a:r>
            <a:endParaRPr sz="1800">
              <a:latin typeface="Ubuntu"/>
              <a:ea typeface="Ubuntu"/>
              <a:cs typeface="Ubuntu"/>
              <a:sym typeface="Ubuntu"/>
            </a:endParaRPr>
          </a:p>
          <a:p>
            <a:pPr indent="0" lvl="0" marL="0" rtl="0" algn="l">
              <a:spcBef>
                <a:spcPts val="0"/>
              </a:spcBef>
              <a:spcAft>
                <a:spcPts val="0"/>
              </a:spcAft>
              <a:buNone/>
            </a:pPr>
            <a:r>
              <a:t/>
            </a:r>
            <a:endParaRPr sz="1800">
              <a:latin typeface="Ubuntu"/>
              <a:ea typeface="Ubuntu"/>
              <a:cs typeface="Ubuntu"/>
              <a:sym typeface="Ubuntu"/>
            </a:endParaRPr>
          </a:p>
        </p:txBody>
      </p:sp>
      <p:sp>
        <p:nvSpPr>
          <p:cNvPr id="185" name="Google Shape;185;p30"/>
          <p:cNvSpPr txBox="1"/>
          <p:nvPr/>
        </p:nvSpPr>
        <p:spPr>
          <a:xfrm>
            <a:off x="4124050" y="1833625"/>
            <a:ext cx="2049900" cy="62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6633"/>
                </a:solidFill>
                <a:latin typeface="Ubuntu"/>
                <a:ea typeface="Ubuntu"/>
                <a:cs typeface="Ubuntu"/>
                <a:sym typeface="Ubuntu"/>
              </a:rPr>
              <a:t>Global Average Pooling</a:t>
            </a:r>
            <a:endParaRPr sz="1800">
              <a:solidFill>
                <a:srgbClr val="FF6633"/>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31"/>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(critics)</a:t>
            </a:r>
            <a:endParaRPr/>
          </a:p>
        </p:txBody>
      </p:sp>
      <p:sp>
        <p:nvSpPr>
          <p:cNvPr id="192" name="Google Shape;192;p31"/>
          <p:cNvSpPr txBox="1"/>
          <p:nvPr/>
        </p:nvSpPr>
        <p:spPr>
          <a:xfrm>
            <a:off x="186450" y="1173550"/>
            <a:ext cx="4067400" cy="3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Ubuntu"/>
                <a:ea typeface="Ubuntu"/>
                <a:cs typeface="Ubuntu"/>
                <a:sym typeface="Ubuntu"/>
              </a:rPr>
              <a:t> "The pooling operation used in CNNs is a big mistake and the fact that it works so well is a disaster." </a:t>
            </a:r>
            <a:endParaRPr sz="2400">
              <a:latin typeface="Ubuntu"/>
              <a:ea typeface="Ubuntu"/>
              <a:cs typeface="Ubuntu"/>
              <a:sym typeface="Ubuntu"/>
            </a:endParaRPr>
          </a:p>
          <a:p>
            <a:pPr indent="0" lvl="0" marL="0" rtl="0" algn="l">
              <a:spcBef>
                <a:spcPts val="0"/>
              </a:spcBef>
              <a:spcAft>
                <a:spcPts val="0"/>
              </a:spcAft>
              <a:buNone/>
            </a:pPr>
            <a:r>
              <a:t/>
            </a:r>
            <a:endParaRPr sz="2400">
              <a:latin typeface="Ubuntu"/>
              <a:ea typeface="Ubuntu"/>
              <a:cs typeface="Ubuntu"/>
              <a:sym typeface="Ubuntu"/>
            </a:endParaRPr>
          </a:p>
          <a:p>
            <a:pPr indent="0" lvl="0" marL="0" rtl="0" algn="l">
              <a:spcBef>
                <a:spcPts val="0"/>
              </a:spcBef>
              <a:spcAft>
                <a:spcPts val="0"/>
              </a:spcAft>
              <a:buNone/>
            </a:pPr>
            <a:r>
              <a:rPr lang="en" sz="2400">
                <a:latin typeface="Ubuntu"/>
                <a:ea typeface="Ubuntu"/>
                <a:cs typeface="Ubuntu"/>
                <a:sym typeface="Ubuntu"/>
              </a:rPr>
              <a:t>Geoffrey Hinton, </a:t>
            </a:r>
            <a:endParaRPr sz="2400">
              <a:latin typeface="Ubuntu"/>
              <a:ea typeface="Ubuntu"/>
              <a:cs typeface="Ubuntu"/>
              <a:sym typeface="Ubuntu"/>
            </a:endParaRPr>
          </a:p>
          <a:p>
            <a:pPr indent="0" lvl="0" marL="0" rtl="0" algn="l">
              <a:spcBef>
                <a:spcPts val="0"/>
              </a:spcBef>
              <a:spcAft>
                <a:spcPts val="0"/>
              </a:spcAft>
              <a:buNone/>
            </a:pPr>
            <a:r>
              <a:rPr lang="en" sz="2400" u="sng">
                <a:solidFill>
                  <a:schemeClr val="hlink"/>
                </a:solidFill>
                <a:latin typeface="Ubuntu"/>
                <a:ea typeface="Ubuntu"/>
                <a:cs typeface="Ubuntu"/>
                <a:sym typeface="Ubuntu"/>
                <a:hlinkClick r:id="rId3"/>
              </a:rPr>
              <a:t>AMA reddit</a:t>
            </a:r>
            <a:r>
              <a:rPr lang="en" sz="2400">
                <a:latin typeface="Ubuntu"/>
                <a:ea typeface="Ubuntu"/>
                <a:cs typeface="Ubuntu"/>
                <a:sym typeface="Ubuntu"/>
              </a:rPr>
              <a:t> (2015).</a:t>
            </a:r>
            <a:endParaRPr sz="2400">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a:p>
            <a:pPr indent="0" lvl="0" marL="0" rtl="0" algn="l">
              <a:spcBef>
                <a:spcPts val="0"/>
              </a:spcBef>
              <a:spcAft>
                <a:spcPts val="0"/>
              </a:spcAft>
              <a:buNone/>
            </a:pPr>
            <a:r>
              <a:t/>
            </a:r>
            <a:endParaRPr>
              <a:latin typeface="Ubuntu"/>
              <a:ea typeface="Ubuntu"/>
              <a:cs typeface="Ubuntu"/>
              <a:sym typeface="Ubuntu"/>
            </a:endParaRPr>
          </a:p>
        </p:txBody>
      </p:sp>
      <p:pic>
        <p:nvPicPr>
          <p:cNvPr id="193" name="Google Shape;193;p31">
            <a:hlinkClick r:id="rId4"/>
          </p:cNvPr>
          <p:cNvPicPr preferRelativeResize="0"/>
          <p:nvPr/>
        </p:nvPicPr>
        <p:blipFill>
          <a:blip r:embed="rId5">
            <a:alphaModFix/>
          </a:blip>
          <a:stretch>
            <a:fillRect/>
          </a:stretch>
        </p:blipFill>
        <p:spPr>
          <a:xfrm>
            <a:off x="4776663" y="0"/>
            <a:ext cx="3960000" cy="4593600"/>
          </a:xfrm>
          <a:prstGeom prst="rect">
            <a:avLst/>
          </a:prstGeom>
          <a:noFill/>
          <a:ln>
            <a:noFill/>
          </a:ln>
        </p:spPr>
      </p:pic>
      <p:sp>
        <p:nvSpPr>
          <p:cNvPr id="194" name="Google Shape;194;p31"/>
          <p:cNvSpPr txBox="1"/>
          <p:nvPr/>
        </p:nvSpPr>
        <p:spPr>
          <a:xfrm>
            <a:off x="20675" y="4519725"/>
            <a:ext cx="84117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Ubuntu"/>
                <a:ea typeface="Ubuntu"/>
                <a:cs typeface="Ubuntu"/>
                <a:sym typeface="Ubuntu"/>
              </a:rPr>
              <a:t>Learn more</a:t>
            </a:r>
            <a:r>
              <a:rPr lang="en">
                <a:solidFill>
                  <a:schemeClr val="dk1"/>
                </a:solidFill>
                <a:latin typeface="Ubuntu"/>
                <a:ea typeface="Ubuntu"/>
                <a:cs typeface="Ubuntu"/>
                <a:sym typeface="Ubuntu"/>
              </a:rPr>
              <a:t>:</a:t>
            </a:r>
            <a:endParaRPr>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n">
                <a:solidFill>
                  <a:schemeClr val="dk1"/>
                </a:solidFill>
                <a:latin typeface="Ubuntu"/>
                <a:ea typeface="Ubuntu"/>
                <a:cs typeface="Ubuntu"/>
                <a:sym typeface="Ubuntu"/>
              </a:rPr>
              <a:t>Richard Zhang, “</a:t>
            </a:r>
            <a:r>
              <a:rPr lang="en" u="sng">
                <a:solidFill>
                  <a:schemeClr val="accent5"/>
                </a:solidFill>
                <a:latin typeface="Ubuntu"/>
                <a:ea typeface="Ubuntu"/>
                <a:cs typeface="Ubuntu"/>
                <a:sym typeface="Ubuntu"/>
                <a:hlinkClick r:id="rId6">
                  <a:extLst>
                    <a:ext uri="{A12FA001-AC4F-418D-AE19-62706E023703}">
                      <ahyp:hlinkClr val="tx"/>
                    </a:ext>
                  </a:extLst>
                </a:hlinkClick>
              </a:rPr>
              <a:t>Making Convolutional Networks Shift-Invariant Again</a:t>
            </a:r>
            <a:r>
              <a:rPr lang="en">
                <a:solidFill>
                  <a:schemeClr val="dk1"/>
                </a:solidFill>
                <a:latin typeface="Ubuntu"/>
                <a:ea typeface="Ubuntu"/>
                <a:cs typeface="Ubuntu"/>
                <a:sym typeface="Ubuntu"/>
              </a:rPr>
              <a:t>” (ICML 2019)</a:t>
            </a:r>
            <a:endParaRPr>
              <a:solidFill>
                <a:schemeClr val="dk1"/>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a:solidFill>
                <a:schemeClr val="dk1"/>
              </a:solidFill>
              <a:latin typeface="Ubuntu"/>
              <a:ea typeface="Ubuntu"/>
              <a:cs typeface="Ubuntu"/>
              <a:sym typeface="Ubuntu"/>
            </a:endParaRPr>
          </a:p>
          <a:p>
            <a:pPr indent="0" lvl="0" marL="0" rtl="0" algn="l">
              <a:lnSpc>
                <a:spcPct val="124000"/>
              </a:lnSpc>
              <a:spcBef>
                <a:spcPts val="0"/>
              </a:spcBef>
              <a:spcAft>
                <a:spcPts val="0"/>
              </a:spcAft>
              <a:buNone/>
            </a:pPr>
            <a:r>
              <a:t/>
            </a:r>
            <a:endParaRPr b="1" sz="1200">
              <a:solidFill>
                <a:srgbClr val="222222"/>
              </a:solidFill>
              <a:highlight>
                <a:srgbClr val="FFFFFF"/>
              </a:highlight>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32"/>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(critics)</a:t>
            </a:r>
            <a:endParaRPr/>
          </a:p>
        </p:txBody>
      </p:sp>
      <p:sp>
        <p:nvSpPr>
          <p:cNvPr id="201" name="Google Shape;201;p32"/>
          <p:cNvSpPr txBox="1"/>
          <p:nvPr/>
        </p:nvSpPr>
        <p:spPr>
          <a:xfrm>
            <a:off x="154925" y="743650"/>
            <a:ext cx="8799600" cy="78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latin typeface="Ubuntu"/>
                <a:ea typeface="Ubuntu"/>
                <a:cs typeface="Ubuntu"/>
                <a:sym typeface="Ubuntu"/>
              </a:rPr>
              <a:t>“We find that </a:t>
            </a:r>
            <a:r>
              <a:rPr b="1" lang="en" sz="1800">
                <a:latin typeface="Ubuntu"/>
                <a:ea typeface="Ubuntu"/>
                <a:cs typeface="Ubuntu"/>
                <a:sym typeface="Ubuntu"/>
              </a:rPr>
              <a:t>max-pooling can simply be replaced by a convolutional layer with increased stride</a:t>
            </a:r>
            <a:r>
              <a:rPr lang="en" sz="1800">
                <a:latin typeface="Ubuntu"/>
                <a:ea typeface="Ubuntu"/>
                <a:cs typeface="Ubuntu"/>
                <a:sym typeface="Ubuntu"/>
              </a:rPr>
              <a:t> without loss in accuracy on several image recognition benchmarks.”</a:t>
            </a:r>
            <a:endParaRPr sz="1800">
              <a:latin typeface="Ubuntu"/>
              <a:ea typeface="Ubuntu"/>
              <a:cs typeface="Ubuntu"/>
              <a:sym typeface="Ubuntu"/>
            </a:endParaRPr>
          </a:p>
        </p:txBody>
      </p:sp>
      <p:sp>
        <p:nvSpPr>
          <p:cNvPr id="202" name="Google Shape;202;p32"/>
          <p:cNvSpPr txBox="1"/>
          <p:nvPr/>
        </p:nvSpPr>
        <p:spPr>
          <a:xfrm>
            <a:off x="0" y="4768075"/>
            <a:ext cx="8974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Ubuntu"/>
                <a:ea typeface="Ubuntu"/>
                <a:cs typeface="Ubuntu"/>
                <a:sym typeface="Ubuntu"/>
              </a:rPr>
              <a:t>Springenberg, J. T., Dosovitskiy, A., Brox, T., &amp; Riedmiller, M.. </a:t>
            </a:r>
            <a:r>
              <a:rPr lang="en" sz="1200" u="sng">
                <a:solidFill>
                  <a:srgbClr val="0097A7"/>
                </a:solidFill>
                <a:latin typeface="Ubuntu"/>
                <a:ea typeface="Ubuntu"/>
                <a:cs typeface="Ubuntu"/>
                <a:sym typeface="Ubuntu"/>
                <a:hlinkClick r:id="rId3">
                  <a:extLst>
                    <a:ext uri="{A12FA001-AC4F-418D-AE19-62706E023703}">
                      <ahyp:hlinkClr val="tx"/>
                    </a:ext>
                  </a:extLst>
                </a:hlinkClick>
              </a:rPr>
              <a:t>Striving for Simplicity: The All Convolutional Net</a:t>
            </a:r>
            <a:r>
              <a:rPr lang="en" sz="1200">
                <a:solidFill>
                  <a:srgbClr val="000000"/>
                </a:solidFill>
                <a:highlight>
                  <a:srgbClr val="FFFFFF"/>
                </a:highlight>
                <a:latin typeface="Ubuntu"/>
                <a:ea typeface="Ubuntu"/>
                <a:cs typeface="Ubuntu"/>
                <a:sym typeface="Ubuntu"/>
              </a:rPr>
              <a:t>. ICLR 2015</a:t>
            </a:r>
            <a:endParaRPr sz="1200">
              <a:latin typeface="Ubuntu"/>
              <a:ea typeface="Ubuntu"/>
              <a:cs typeface="Ubuntu"/>
              <a:sym typeface="Ubuntu"/>
            </a:endParaRPr>
          </a:p>
          <a:p>
            <a:pPr indent="0" lvl="0" marL="0" rtl="0" algn="l">
              <a:spcBef>
                <a:spcPts val="0"/>
              </a:spcBef>
              <a:spcAft>
                <a:spcPts val="0"/>
              </a:spcAft>
              <a:buNone/>
            </a:pPr>
            <a:r>
              <a:t/>
            </a:r>
            <a:endParaRPr/>
          </a:p>
        </p:txBody>
      </p:sp>
      <p:pic>
        <p:nvPicPr>
          <p:cNvPr id="203" name="Google Shape;203;p32"/>
          <p:cNvPicPr preferRelativeResize="0"/>
          <p:nvPr/>
        </p:nvPicPr>
        <p:blipFill>
          <a:blip r:embed="rId4">
            <a:alphaModFix/>
          </a:blip>
          <a:stretch>
            <a:fillRect/>
          </a:stretch>
        </p:blipFill>
        <p:spPr>
          <a:xfrm>
            <a:off x="2503700" y="1711575"/>
            <a:ext cx="3526995" cy="2934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33"/>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Invertible Pooling</a:t>
            </a:r>
            <a:endParaRPr/>
          </a:p>
        </p:txBody>
      </p:sp>
      <p:sp>
        <p:nvSpPr>
          <p:cNvPr id="210" name="Google Shape;210;p33"/>
          <p:cNvSpPr txBox="1"/>
          <p:nvPr/>
        </p:nvSpPr>
        <p:spPr>
          <a:xfrm>
            <a:off x="0" y="4768075"/>
            <a:ext cx="89748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#LiftPool</a:t>
            </a:r>
            <a:r>
              <a:rPr lang="en" sz="1200">
                <a:latin typeface="Ubuntu"/>
                <a:ea typeface="Ubuntu"/>
                <a:cs typeface="Ubuntu"/>
                <a:sym typeface="Ubuntu"/>
              </a:rPr>
              <a:t> Zhao, Jiaojiao, and Cees GM Snoek. </a:t>
            </a:r>
            <a:r>
              <a:rPr lang="en" sz="1200" u="sng">
                <a:solidFill>
                  <a:schemeClr val="hlink"/>
                </a:solidFill>
                <a:latin typeface="Ubuntu"/>
                <a:ea typeface="Ubuntu"/>
                <a:cs typeface="Ubuntu"/>
                <a:sym typeface="Ubuntu"/>
                <a:hlinkClick r:id="rId3"/>
              </a:rPr>
              <a:t>"LiftPool: Bidirectional Convnet Pooling."</a:t>
            </a:r>
            <a:r>
              <a:rPr lang="en" sz="1200">
                <a:latin typeface="Ubuntu"/>
                <a:ea typeface="Ubuntu"/>
                <a:cs typeface="Ubuntu"/>
                <a:sym typeface="Ubuntu"/>
              </a:rPr>
              <a:t> ICLR 2021. </a:t>
            </a:r>
            <a:r>
              <a:rPr lang="en" sz="1200" u="sng">
                <a:solidFill>
                  <a:schemeClr val="hlink"/>
                </a:solidFill>
                <a:latin typeface="Ubuntu"/>
                <a:ea typeface="Ubuntu"/>
                <a:cs typeface="Ubuntu"/>
                <a:sym typeface="Ubuntu"/>
                <a:hlinkClick r:id="rId4"/>
              </a:rPr>
              <a:t>[Tweet]</a:t>
            </a:r>
            <a:endParaRPr sz="1200">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t/>
            </a:r>
            <a:endParaRPr sz="1200">
              <a:latin typeface="Ubuntu"/>
              <a:ea typeface="Ubuntu"/>
              <a:cs typeface="Ubuntu"/>
              <a:sym typeface="Ubuntu"/>
            </a:endParaRPr>
          </a:p>
          <a:p>
            <a:pPr indent="0" lvl="0" marL="0" rtl="0" algn="l">
              <a:spcBef>
                <a:spcPts val="0"/>
              </a:spcBef>
              <a:spcAft>
                <a:spcPts val="0"/>
              </a:spcAft>
              <a:buNone/>
            </a:pPr>
            <a:r>
              <a:t/>
            </a:r>
            <a:endParaRPr sz="1200">
              <a:latin typeface="Ubuntu"/>
              <a:ea typeface="Ubuntu"/>
              <a:cs typeface="Ubuntu"/>
              <a:sym typeface="Ubuntu"/>
            </a:endParaRPr>
          </a:p>
          <a:p>
            <a:pPr indent="0" lvl="0" marL="0" rtl="0" algn="l">
              <a:spcBef>
                <a:spcPts val="0"/>
              </a:spcBef>
              <a:spcAft>
                <a:spcPts val="0"/>
              </a:spcAft>
              <a:buNone/>
            </a:pPr>
            <a:r>
              <a:t/>
            </a:r>
            <a:endParaRPr/>
          </a:p>
        </p:txBody>
      </p:sp>
      <p:pic>
        <p:nvPicPr>
          <p:cNvPr id="211" name="Google Shape;211;p33"/>
          <p:cNvPicPr preferRelativeResize="0"/>
          <p:nvPr/>
        </p:nvPicPr>
        <p:blipFill>
          <a:blip r:embed="rId5">
            <a:alphaModFix/>
          </a:blip>
          <a:stretch>
            <a:fillRect/>
          </a:stretch>
        </p:blipFill>
        <p:spPr>
          <a:xfrm>
            <a:off x="633500" y="658475"/>
            <a:ext cx="7327843" cy="3826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descr="phd101008s.gif" id="217" name="Google Shape;217;p34"/>
          <p:cNvPicPr preferRelativeResize="0"/>
          <p:nvPr/>
        </p:nvPicPr>
        <p:blipFill>
          <a:blip r:embed="rId3">
            <a:alphaModFix/>
          </a:blip>
          <a:stretch>
            <a:fillRect/>
          </a:stretch>
        </p:blipFill>
        <p:spPr>
          <a:xfrm>
            <a:off x="595075" y="0"/>
            <a:ext cx="795383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1"/>
          <p:cNvSpPr txBox="1"/>
          <p:nvPr>
            <p:ph type="title"/>
          </p:nvPr>
        </p:nvSpPr>
        <p:spPr>
          <a:xfrm>
            <a:off x="91250" y="7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21"/>
          <p:cNvSpPr txBox="1"/>
          <p:nvPr/>
        </p:nvSpPr>
        <p:spPr>
          <a:xfrm>
            <a:off x="3559941" y="1181097"/>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97A7"/>
                </a:solidFill>
                <a:latin typeface="Ubuntu"/>
                <a:ea typeface="Ubuntu"/>
                <a:cs typeface="Ubuntu"/>
                <a:sym typeface="Ubuntu"/>
                <a:hlinkClick r:id="rId3">
                  <a:extLst>
                    <a:ext uri="{A12FA001-AC4F-418D-AE19-62706E023703}">
                      <ahyp:hlinkClr val="tx"/>
                    </a:ext>
                  </a:extLst>
                </a:hlinkClick>
              </a:rPr>
              <a:t>Míriam Bellver</a:t>
            </a:r>
            <a:r>
              <a:rPr lang="en" sz="2000">
                <a:solidFill>
                  <a:srgbClr val="434343"/>
                </a:solidFill>
                <a:latin typeface="Ubuntu"/>
                <a:ea typeface="Ubuntu"/>
                <a:cs typeface="Ubuntu"/>
                <a:sym typeface="Ubuntu"/>
              </a:rPr>
              <a:t> </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miriam.bellver@bsc.edu</a:t>
            </a:r>
            <a:endParaRPr sz="1000">
              <a:solidFill>
                <a:srgbClr val="78909C"/>
              </a:solidFill>
              <a:latin typeface="Ubuntu"/>
              <a:ea typeface="Ubuntu"/>
              <a:cs typeface="Ubuntu"/>
              <a:sym typeface="Ubuntu"/>
            </a:endParaRPr>
          </a:p>
        </p:txBody>
      </p:sp>
      <p:sp>
        <p:nvSpPr>
          <p:cNvPr id="94" name="Google Shape;94;p21"/>
          <p:cNvSpPr txBox="1"/>
          <p:nvPr/>
        </p:nvSpPr>
        <p:spPr>
          <a:xfrm>
            <a:off x="3559941" y="1854719"/>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PhD Candidate</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latin typeface="Ubuntu"/>
                <a:ea typeface="Ubuntu"/>
                <a:cs typeface="Ubuntu"/>
                <a:sym typeface="Ubuntu"/>
              </a:rPr>
              <a:t>Barcelona Supercomputing Center</a:t>
            </a:r>
            <a:endParaRPr sz="1000">
              <a:solidFill>
                <a:srgbClr val="78909C"/>
              </a:solidFill>
              <a:latin typeface="Ubuntu"/>
              <a:ea typeface="Ubuntu"/>
              <a:cs typeface="Ubuntu"/>
              <a:sym typeface="Ubuntu"/>
            </a:endParaRPr>
          </a:p>
        </p:txBody>
      </p:sp>
      <p:pic>
        <p:nvPicPr>
          <p:cNvPr id="95" name="Google Shape;95;p21"/>
          <p:cNvPicPr preferRelativeResize="0"/>
          <p:nvPr/>
        </p:nvPicPr>
        <p:blipFill>
          <a:blip r:embed="rId4">
            <a:alphaModFix/>
          </a:blip>
          <a:stretch>
            <a:fillRect/>
          </a:stretch>
        </p:blipFill>
        <p:spPr>
          <a:xfrm>
            <a:off x="2143649" y="1169550"/>
            <a:ext cx="1263891" cy="1263891"/>
          </a:xfrm>
          <a:prstGeom prst="rect">
            <a:avLst/>
          </a:prstGeom>
          <a:noFill/>
          <a:ln>
            <a:noFill/>
          </a:ln>
        </p:spPr>
      </p:pic>
      <p:pic>
        <p:nvPicPr>
          <p:cNvPr id="96" name="Google Shape;96;p21"/>
          <p:cNvPicPr preferRelativeResize="0"/>
          <p:nvPr/>
        </p:nvPicPr>
        <p:blipFill rotWithShape="1">
          <a:blip r:embed="rId5">
            <a:alphaModFix/>
          </a:blip>
          <a:srcRect b="6831" l="0" r="71156" t="5024"/>
          <a:stretch/>
        </p:blipFill>
        <p:spPr>
          <a:xfrm>
            <a:off x="5987612" y="1446000"/>
            <a:ext cx="808713" cy="711000"/>
          </a:xfrm>
          <a:prstGeom prst="rect">
            <a:avLst/>
          </a:prstGeom>
          <a:noFill/>
          <a:ln>
            <a:noFill/>
          </a:ln>
        </p:spPr>
      </p:pic>
      <p:grpSp>
        <p:nvGrpSpPr>
          <p:cNvPr id="97" name="Google Shape;97;p21"/>
          <p:cNvGrpSpPr/>
          <p:nvPr/>
        </p:nvGrpSpPr>
        <p:grpSpPr>
          <a:xfrm>
            <a:off x="2131241" y="2950422"/>
            <a:ext cx="4084837" cy="1529223"/>
            <a:chOff x="2534000" y="1807134"/>
            <a:chExt cx="4084837" cy="1529223"/>
          </a:xfrm>
        </p:grpSpPr>
        <p:sp>
          <p:nvSpPr>
            <p:cNvPr id="98" name="Google Shape;98;p21"/>
            <p:cNvSpPr txBox="1"/>
            <p:nvPr/>
          </p:nvSpPr>
          <p:spPr>
            <a:xfrm>
              <a:off x="3902638" y="1807134"/>
              <a:ext cx="2716200" cy="7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0097A7"/>
                  </a:solidFill>
                  <a:latin typeface="Ubuntu"/>
                  <a:ea typeface="Ubuntu"/>
                  <a:cs typeface="Ubuntu"/>
                  <a:sym typeface="Ubuntu"/>
                  <a:hlinkClick r:id="rId6">
                    <a:extLst>
                      <a:ext uri="{A12FA001-AC4F-418D-AE19-62706E023703}">
                        <ahyp:hlinkClr val="tx"/>
                      </a:ext>
                    </a:extLst>
                  </a:hlinkClick>
                </a:rPr>
                <a:t>Kevin McGuinness</a:t>
              </a:r>
              <a:endParaRPr sz="2000">
                <a:solidFill>
                  <a:srgbClr val="434343"/>
                </a:solidFill>
                <a:latin typeface="Ubuntu"/>
                <a:ea typeface="Ubuntu"/>
                <a:cs typeface="Ubuntu"/>
                <a:sym typeface="Ubuntu"/>
              </a:endParaRPr>
            </a:p>
            <a:p>
              <a:pPr indent="0" lvl="0" marL="0" rtl="0" algn="l">
                <a:spcBef>
                  <a:spcPts val="0"/>
                </a:spcBef>
                <a:spcAft>
                  <a:spcPts val="0"/>
                </a:spcAft>
                <a:buNone/>
              </a:pPr>
              <a:r>
                <a:rPr lang="en" sz="1000">
                  <a:solidFill>
                    <a:srgbClr val="78909C"/>
                  </a:solidFill>
                  <a:latin typeface="Ubuntu"/>
                  <a:ea typeface="Ubuntu"/>
                  <a:cs typeface="Ubuntu"/>
                  <a:sym typeface="Ubuntu"/>
                </a:rPr>
                <a:t>kevin.mcguinness@dcu.ie</a:t>
              </a:r>
              <a:endParaRPr sz="1000">
                <a:solidFill>
                  <a:srgbClr val="78909C"/>
                </a:solidFill>
                <a:latin typeface="Ubuntu"/>
                <a:ea typeface="Ubuntu"/>
                <a:cs typeface="Ubuntu"/>
                <a:sym typeface="Ubuntu"/>
              </a:endParaRPr>
            </a:p>
          </p:txBody>
        </p:sp>
        <p:sp>
          <p:nvSpPr>
            <p:cNvPr id="99" name="Google Shape;99;p21"/>
            <p:cNvSpPr txBox="1"/>
            <p:nvPr/>
          </p:nvSpPr>
          <p:spPr>
            <a:xfrm>
              <a:off x="3902638" y="2480757"/>
              <a:ext cx="2716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434343"/>
                  </a:solidFill>
                  <a:latin typeface="Ubuntu"/>
                  <a:ea typeface="Ubuntu"/>
                  <a:cs typeface="Ubuntu"/>
                  <a:sym typeface="Ubuntu"/>
                </a:rPr>
                <a:t>Research Fellow</a:t>
              </a:r>
              <a:endParaRPr>
                <a:solidFill>
                  <a:srgbClr val="434343"/>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7">
                    <a:extLst>
                      <a:ext uri="{A12FA001-AC4F-418D-AE19-62706E023703}">
                        <ahyp:hlinkClr val="tx"/>
                      </a:ext>
                    </a:extLst>
                  </a:hlinkClick>
                </a:rPr>
                <a:t>Insight Centre for Data Analytics</a:t>
              </a:r>
              <a:endParaRPr sz="1000">
                <a:solidFill>
                  <a:srgbClr val="78909C"/>
                </a:solidFill>
                <a:latin typeface="Ubuntu"/>
                <a:ea typeface="Ubuntu"/>
                <a:cs typeface="Ubuntu"/>
                <a:sym typeface="Ubuntu"/>
              </a:endParaRPr>
            </a:p>
            <a:p>
              <a:pPr indent="0" lvl="0" marL="0" rtl="0" algn="l">
                <a:spcBef>
                  <a:spcPts val="0"/>
                </a:spcBef>
                <a:spcAft>
                  <a:spcPts val="0"/>
                </a:spcAft>
                <a:buClr>
                  <a:srgbClr val="000000"/>
                </a:buClr>
                <a:buSzPts val="1100"/>
                <a:buFont typeface="Arial"/>
                <a:buNone/>
              </a:pPr>
              <a:r>
                <a:rPr lang="en" sz="1000">
                  <a:solidFill>
                    <a:srgbClr val="78909C"/>
                  </a:solidFill>
                  <a:uFill>
                    <a:noFill/>
                  </a:uFill>
                  <a:latin typeface="Ubuntu"/>
                  <a:ea typeface="Ubuntu"/>
                  <a:cs typeface="Ubuntu"/>
                  <a:sym typeface="Ubuntu"/>
                  <a:hlinkClick r:id="rId8">
                    <a:extLst>
                      <a:ext uri="{A12FA001-AC4F-418D-AE19-62706E023703}">
                        <ahyp:hlinkClr val="tx"/>
                      </a:ext>
                    </a:extLst>
                  </a:hlinkClick>
                </a:rPr>
                <a:t>Dublin City University</a:t>
              </a:r>
              <a:endParaRPr sz="900">
                <a:solidFill>
                  <a:srgbClr val="78909C"/>
                </a:solidFill>
              </a:endParaRPr>
            </a:p>
          </p:txBody>
        </p:sp>
        <p:pic>
          <p:nvPicPr>
            <p:cNvPr id="100" name="Google Shape;100;p21"/>
            <p:cNvPicPr preferRelativeResize="0"/>
            <p:nvPr/>
          </p:nvPicPr>
          <p:blipFill>
            <a:blip r:embed="rId9">
              <a:alphaModFix/>
            </a:blip>
            <a:stretch>
              <a:fillRect/>
            </a:stretch>
          </p:blipFill>
          <p:spPr>
            <a:xfrm>
              <a:off x="2534000" y="1865000"/>
              <a:ext cx="1262575" cy="1262575"/>
            </a:xfrm>
            <a:prstGeom prst="rect">
              <a:avLst/>
            </a:prstGeom>
            <a:noFill/>
            <a:ln>
              <a:noFill/>
            </a:ln>
          </p:spPr>
        </p:pic>
      </p:grpSp>
      <p:pic>
        <p:nvPicPr>
          <p:cNvPr descr="Image result for dcu logo" id="101" name="Google Shape;101;p21"/>
          <p:cNvPicPr preferRelativeResize="0"/>
          <p:nvPr/>
        </p:nvPicPr>
        <p:blipFill>
          <a:blip r:embed="rId10">
            <a:alphaModFix/>
          </a:blip>
          <a:stretch>
            <a:fillRect/>
          </a:stretch>
        </p:blipFill>
        <p:spPr>
          <a:xfrm>
            <a:off x="6056300" y="3234062"/>
            <a:ext cx="941075" cy="866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a:t>
            </a:r>
            <a:endParaRPr/>
          </a:p>
        </p:txBody>
      </p:sp>
      <p:sp>
        <p:nvSpPr>
          <p:cNvPr id="107" name="Google Shape;107;p22"/>
          <p:cNvSpPr txBox="1"/>
          <p:nvPr>
            <p:ph idx="1" type="body"/>
          </p:nvPr>
        </p:nvSpPr>
        <p:spPr>
          <a:xfrm>
            <a:off x="311700" y="941775"/>
            <a:ext cx="8520600" cy="784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solidFill>
                  <a:srgbClr val="000000"/>
                </a:solidFill>
                <a:latin typeface="Ubuntu"/>
                <a:ea typeface="Ubuntu"/>
                <a:cs typeface="Ubuntu"/>
                <a:sym typeface="Ubuntu"/>
              </a:rPr>
              <a:t>Pooling is a downsample operation that operates in the same dimensions of the convolutions.</a:t>
            </a:r>
            <a:endParaRPr>
              <a:solidFill>
                <a:srgbClr val="000000"/>
              </a:solidFill>
              <a:latin typeface="Ubuntu"/>
              <a:ea typeface="Ubuntu"/>
              <a:cs typeface="Ubuntu"/>
              <a:sym typeface="Ubuntu"/>
            </a:endParaRPr>
          </a:p>
        </p:txBody>
      </p:sp>
      <p:pic>
        <p:nvPicPr>
          <p:cNvPr id="108" name="Google Shape;108;p22"/>
          <p:cNvPicPr preferRelativeResize="0"/>
          <p:nvPr/>
        </p:nvPicPr>
        <p:blipFill>
          <a:blip r:embed="rId3">
            <a:alphaModFix/>
          </a:blip>
          <a:stretch>
            <a:fillRect/>
          </a:stretch>
        </p:blipFill>
        <p:spPr>
          <a:xfrm>
            <a:off x="352850" y="2008550"/>
            <a:ext cx="8319050" cy="2164375"/>
          </a:xfrm>
          <a:prstGeom prst="rect">
            <a:avLst/>
          </a:prstGeom>
          <a:noFill/>
          <a:ln>
            <a:noFill/>
          </a:ln>
        </p:spPr>
      </p:pic>
      <p:sp>
        <p:nvSpPr>
          <p:cNvPr id="109" name="Google Shape;109;p22"/>
          <p:cNvSpPr txBox="1"/>
          <p:nvPr/>
        </p:nvSpPr>
        <p:spPr>
          <a:xfrm>
            <a:off x="-5" y="4826668"/>
            <a:ext cx="2977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b="0" i="1" lang="en" sz="1200" u="none" cap="none" strike="noStrike">
                <a:solidFill>
                  <a:srgbClr val="000000"/>
                </a:solidFill>
                <a:latin typeface="Arial"/>
                <a:ea typeface="Arial"/>
                <a:cs typeface="Arial"/>
                <a:sym typeface="Arial"/>
              </a:rPr>
              <a:t>Figure Credit: Ranzatto</a:t>
            </a:r>
            <a:endParaRPr b="0" i="1" sz="1200" u="none" cap="none" strike="noStrike">
              <a:solidFill>
                <a:srgbClr val="000000"/>
              </a:solidFill>
              <a:latin typeface="Arial"/>
              <a:ea typeface="Arial"/>
              <a:cs typeface="Arial"/>
              <a:sym typeface="Arial"/>
            </a:endParaRPr>
          </a:p>
        </p:txBody>
      </p:sp>
      <p:sp>
        <p:nvSpPr>
          <p:cNvPr id="110" name="Google Shape;11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nvSpPr>
        <p:spPr>
          <a:xfrm>
            <a:off x="0" y="4663225"/>
            <a:ext cx="26985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Figure Credit, CS231n Course</a:t>
            </a:r>
            <a:endParaRPr/>
          </a:p>
        </p:txBody>
      </p:sp>
      <p:pic>
        <p:nvPicPr>
          <p:cNvPr id="116" name="Google Shape;116;p23"/>
          <p:cNvPicPr preferRelativeResize="0"/>
          <p:nvPr/>
        </p:nvPicPr>
        <p:blipFill>
          <a:blip r:embed="rId4">
            <a:alphaModFix/>
          </a:blip>
          <a:stretch>
            <a:fillRect/>
          </a:stretch>
        </p:blipFill>
        <p:spPr>
          <a:xfrm>
            <a:off x="2399200" y="882837"/>
            <a:ext cx="4474475" cy="3534275"/>
          </a:xfrm>
          <a:prstGeom prst="rect">
            <a:avLst/>
          </a:prstGeom>
          <a:noFill/>
          <a:ln>
            <a:noFill/>
          </a:ln>
        </p:spPr>
      </p:pic>
      <p:sp>
        <p:nvSpPr>
          <p:cNvPr id="117" name="Google Shape;11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23"/>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a:t>
            </a:r>
            <a:endParaRPr/>
          </a:p>
        </p:txBody>
      </p:sp>
      <p:sp>
        <p:nvSpPr>
          <p:cNvPr id="124" name="Google Shape;124;p24"/>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Schemes </a:t>
            </a:r>
            <a:endParaRPr/>
          </a:p>
        </p:txBody>
      </p:sp>
      <p:sp>
        <p:nvSpPr>
          <p:cNvPr id="125" name="Google Shape;125;p24"/>
          <p:cNvSpPr txBox="1"/>
          <p:nvPr/>
        </p:nvSpPr>
        <p:spPr>
          <a:xfrm>
            <a:off x="0" y="4615675"/>
            <a:ext cx="89748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Ubuntu"/>
                <a:ea typeface="Ubuntu"/>
                <a:cs typeface="Ubuntu"/>
                <a:sym typeface="Ubuntu"/>
              </a:rPr>
              <a:t>#SoftPool</a:t>
            </a:r>
            <a:r>
              <a:rPr lang="en" sz="1200">
                <a:latin typeface="Ubuntu"/>
                <a:ea typeface="Ubuntu"/>
                <a:cs typeface="Ubuntu"/>
                <a:sym typeface="Ubuntu"/>
              </a:rPr>
              <a:t> Stergiou, Alexandros, Ronald Poppe, and Grigorios Kalliatakis. </a:t>
            </a:r>
            <a:r>
              <a:rPr lang="en" sz="1200" u="sng">
                <a:solidFill>
                  <a:schemeClr val="hlink"/>
                </a:solidFill>
                <a:latin typeface="Ubuntu"/>
                <a:ea typeface="Ubuntu"/>
                <a:cs typeface="Ubuntu"/>
                <a:sym typeface="Ubuntu"/>
                <a:hlinkClick r:id="rId3"/>
              </a:rPr>
              <a:t>"Refining activation downsampling with SoftPool."</a:t>
            </a:r>
            <a:r>
              <a:rPr lang="en" sz="1200">
                <a:latin typeface="Ubuntu"/>
                <a:ea typeface="Ubuntu"/>
                <a:cs typeface="Ubuntu"/>
                <a:sym typeface="Ubuntu"/>
              </a:rPr>
              <a:t> arXiv preprint arXiv:2101.00440 (2021). [</a:t>
            </a:r>
            <a:r>
              <a:rPr lang="en" sz="1200" u="sng">
                <a:solidFill>
                  <a:schemeClr val="hlink"/>
                </a:solidFill>
                <a:latin typeface="Ubuntu"/>
                <a:ea typeface="Ubuntu"/>
                <a:cs typeface="Ubuntu"/>
                <a:sym typeface="Ubuntu"/>
                <a:hlinkClick r:id="rId4"/>
              </a:rPr>
              <a:t>tweet</a:t>
            </a:r>
            <a:r>
              <a:rPr lang="en" sz="1200">
                <a:latin typeface="Ubuntu"/>
                <a:ea typeface="Ubuntu"/>
                <a:cs typeface="Ubuntu"/>
                <a:sym typeface="Ubuntu"/>
              </a:rPr>
              <a:t>]</a:t>
            </a:r>
            <a:endParaRPr sz="1200">
              <a:latin typeface="Ubuntu"/>
              <a:ea typeface="Ubuntu"/>
              <a:cs typeface="Ubuntu"/>
              <a:sym typeface="Ubuntu"/>
            </a:endParaRPr>
          </a:p>
          <a:p>
            <a:pPr indent="0" lvl="0" marL="0" rtl="0" algn="l">
              <a:spcBef>
                <a:spcPts val="0"/>
              </a:spcBef>
              <a:spcAft>
                <a:spcPts val="0"/>
              </a:spcAft>
              <a:buNone/>
            </a:pPr>
            <a:r>
              <a:t/>
            </a:r>
            <a:endParaRPr/>
          </a:p>
        </p:txBody>
      </p:sp>
      <p:pic>
        <p:nvPicPr>
          <p:cNvPr id="126" name="Google Shape;126;p24"/>
          <p:cNvPicPr preferRelativeResize="0"/>
          <p:nvPr/>
        </p:nvPicPr>
        <p:blipFill>
          <a:blip r:embed="rId5">
            <a:alphaModFix/>
          </a:blip>
          <a:stretch>
            <a:fillRect/>
          </a:stretch>
        </p:blipFill>
        <p:spPr>
          <a:xfrm>
            <a:off x="0" y="1322300"/>
            <a:ext cx="9143998" cy="2918794"/>
          </a:xfrm>
          <a:prstGeom prst="rect">
            <a:avLst/>
          </a:prstGeom>
          <a:noFill/>
          <a:ln>
            <a:noFill/>
          </a:ln>
        </p:spPr>
      </p:pic>
      <p:sp>
        <p:nvSpPr>
          <p:cNvPr id="127" name="Google Shape;127;p24"/>
          <p:cNvSpPr/>
          <p:nvPr/>
        </p:nvSpPr>
        <p:spPr>
          <a:xfrm>
            <a:off x="155050" y="1136325"/>
            <a:ext cx="2341500" cy="3168900"/>
          </a:xfrm>
          <a:prstGeom prst="roundRect">
            <a:avLst>
              <a:gd fmla="val 16667" name="adj"/>
            </a:avLst>
          </a:prstGeom>
          <a:noFill/>
          <a:ln cap="flat" cmpd="sng" w="2857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131650" y="686425"/>
            <a:ext cx="238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6633"/>
                </a:solidFill>
                <a:latin typeface="Ubuntu"/>
                <a:ea typeface="Ubuntu"/>
                <a:cs typeface="Ubuntu"/>
                <a:sym typeface="Ubuntu"/>
              </a:rPr>
              <a:t>The Most Popular</a:t>
            </a:r>
            <a:endParaRPr>
              <a:solidFill>
                <a:srgbClr val="FF6633"/>
              </a:solidFill>
              <a:latin typeface="Ubuntu"/>
              <a:ea typeface="Ubuntu"/>
              <a:cs typeface="Ubuntu"/>
              <a:sym typeface="Ubuntu"/>
            </a:endParaRPr>
          </a:p>
        </p:txBody>
      </p:sp>
      <p:pic>
        <p:nvPicPr>
          <p:cNvPr id="129" name="Google Shape;129;p24"/>
          <p:cNvPicPr preferRelativeResize="0"/>
          <p:nvPr/>
        </p:nvPicPr>
        <p:blipFill rotWithShape="1">
          <a:blip r:embed="rId5">
            <a:alphaModFix/>
          </a:blip>
          <a:srcRect b="56991" l="4242" r="88834" t="15897"/>
          <a:stretch/>
        </p:blipFill>
        <p:spPr>
          <a:xfrm>
            <a:off x="1587750" y="1763575"/>
            <a:ext cx="633049" cy="791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5"/>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Schemes: Max Pooling</a:t>
            </a:r>
            <a:endParaRPr/>
          </a:p>
        </p:txBody>
      </p:sp>
      <p:pic>
        <p:nvPicPr>
          <p:cNvPr id="136" name="Google Shape;136;p25"/>
          <p:cNvPicPr preferRelativeResize="0"/>
          <p:nvPr/>
        </p:nvPicPr>
        <p:blipFill>
          <a:blip r:embed="rId3">
            <a:alphaModFix/>
          </a:blip>
          <a:stretch>
            <a:fillRect/>
          </a:stretch>
        </p:blipFill>
        <p:spPr>
          <a:xfrm>
            <a:off x="935163" y="978050"/>
            <a:ext cx="6816475" cy="3187400"/>
          </a:xfrm>
          <a:prstGeom prst="rect">
            <a:avLst/>
          </a:prstGeom>
          <a:noFill/>
          <a:ln>
            <a:noFill/>
          </a:ln>
        </p:spPr>
      </p:pic>
      <p:sp>
        <p:nvSpPr>
          <p:cNvPr id="137" name="Google Shape;137;p25"/>
          <p:cNvSpPr txBox="1"/>
          <p:nvPr/>
        </p:nvSpPr>
        <p:spPr>
          <a:xfrm>
            <a:off x="177675" y="4663225"/>
            <a:ext cx="38844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a:t>
            </a:r>
            <a:r>
              <a:rPr lang="en" u="sng">
                <a:solidFill>
                  <a:schemeClr val="hlink"/>
                </a:solidFill>
                <a:latin typeface="Ubuntu"/>
                <a:ea typeface="Ubuntu"/>
                <a:cs typeface="Ubuntu"/>
                <a:sym typeface="Ubuntu"/>
                <a:hlinkClick r:id="rId4"/>
              </a:rPr>
              <a:t>CS231n Stanford University</a:t>
            </a:r>
            <a:endParaRPr>
              <a:latin typeface="Ubuntu"/>
              <a:ea typeface="Ubuntu"/>
              <a:cs typeface="Ubuntu"/>
              <a:sym typeface="Ubuntu"/>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creen Shot 2016-08-07 at 6.11.53 PM.png" id="143" name="Google Shape;143;p26"/>
          <p:cNvPicPr preferRelativeResize="0"/>
          <p:nvPr/>
        </p:nvPicPr>
        <p:blipFill>
          <a:blip r:embed="rId3">
            <a:alphaModFix/>
          </a:blip>
          <a:stretch>
            <a:fillRect/>
          </a:stretch>
        </p:blipFill>
        <p:spPr>
          <a:xfrm>
            <a:off x="276325" y="808850"/>
            <a:ext cx="8169172" cy="3483938"/>
          </a:xfrm>
          <a:prstGeom prst="rect">
            <a:avLst/>
          </a:prstGeom>
          <a:noFill/>
          <a:ln>
            <a:noFill/>
          </a:ln>
        </p:spPr>
      </p:pic>
      <p:sp>
        <p:nvSpPr>
          <p:cNvPr id="144" name="Google Shape;144;p26"/>
          <p:cNvSpPr txBox="1"/>
          <p:nvPr/>
        </p:nvSpPr>
        <p:spPr>
          <a:xfrm>
            <a:off x="36025" y="4777400"/>
            <a:ext cx="84555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Ubuntu"/>
                <a:ea typeface="Ubuntu"/>
                <a:cs typeface="Ubuntu"/>
                <a:sym typeface="Ubuntu"/>
              </a:rPr>
              <a:t>Figure</a:t>
            </a:r>
            <a:r>
              <a:rPr lang="en">
                <a:latin typeface="Ubuntu"/>
                <a:ea typeface="Ubuntu"/>
                <a:cs typeface="Ubuntu"/>
                <a:sym typeface="Ubuntu"/>
              </a:rPr>
              <a:t>: Fergus, Lee, Ranzato, Salakhutdinov, Taylor, Yu, </a:t>
            </a:r>
            <a:r>
              <a:rPr lang="en" u="sng">
                <a:solidFill>
                  <a:schemeClr val="hlink"/>
                </a:solidFill>
                <a:latin typeface="Ubuntu"/>
                <a:ea typeface="Ubuntu"/>
                <a:cs typeface="Ubuntu"/>
                <a:sym typeface="Ubuntu"/>
                <a:hlinkClick r:id="rId4"/>
              </a:rPr>
              <a:t>Deep Learning Methods for Vision</a:t>
            </a:r>
            <a:r>
              <a:rPr lang="en">
                <a:latin typeface="Ubuntu"/>
                <a:ea typeface="Ubuntu"/>
                <a:cs typeface="Ubuntu"/>
                <a:sym typeface="Ubuntu"/>
              </a:rPr>
              <a:t>, CVPR 2012.</a:t>
            </a:r>
            <a:endParaRPr>
              <a:latin typeface="Ubuntu"/>
              <a:ea typeface="Ubuntu"/>
              <a:cs typeface="Ubuntu"/>
              <a:sym typeface="Ubuntu"/>
            </a:endParaRPr>
          </a:p>
        </p:txBody>
      </p:sp>
      <p:sp>
        <p:nvSpPr>
          <p:cNvPr id="145" name="Google Shape;145;p26"/>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Schemes: Max &amp; Average (Sum) Pooling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a:t>
            </a:r>
            <a:endParaRPr/>
          </a:p>
        </p:txBody>
      </p:sp>
      <p:sp>
        <p:nvSpPr>
          <p:cNvPr id="151" name="Google Shape;151;p27"/>
          <p:cNvSpPr txBox="1"/>
          <p:nvPr>
            <p:ph idx="1" type="body"/>
          </p:nvPr>
        </p:nvSpPr>
        <p:spPr>
          <a:xfrm>
            <a:off x="311700" y="941775"/>
            <a:ext cx="8520600" cy="52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solidFill>
                  <a:srgbClr val="000000"/>
                </a:solidFill>
                <a:latin typeface="Ubuntu"/>
                <a:ea typeface="Ubuntu"/>
                <a:cs typeface="Ubuntu"/>
                <a:sym typeface="Ubuntu"/>
              </a:rPr>
              <a:t>The reduction in the size of the feature maps reduces the </a:t>
            </a:r>
            <a:r>
              <a:rPr b="1" lang="en">
                <a:solidFill>
                  <a:srgbClr val="000000"/>
                </a:solidFill>
                <a:latin typeface="Ubuntu"/>
                <a:ea typeface="Ubuntu"/>
                <a:cs typeface="Ubuntu"/>
                <a:sym typeface="Ubuntu"/>
              </a:rPr>
              <a:t>computation</a:t>
            </a:r>
            <a:r>
              <a:rPr lang="en">
                <a:solidFill>
                  <a:srgbClr val="000000"/>
                </a:solidFill>
                <a:latin typeface="Ubuntu"/>
                <a:ea typeface="Ubuntu"/>
                <a:cs typeface="Ubuntu"/>
                <a:sym typeface="Ubuntu"/>
              </a:rPr>
              <a:t> requirements.</a:t>
            </a:r>
            <a:endParaRPr>
              <a:solidFill>
                <a:srgbClr val="000000"/>
              </a:solidFill>
              <a:latin typeface="Ubuntu"/>
              <a:ea typeface="Ubuntu"/>
              <a:cs typeface="Ubuntu"/>
              <a:sym typeface="Ubuntu"/>
            </a:endParaRPr>
          </a:p>
        </p:txBody>
      </p:sp>
      <p:sp>
        <p:nvSpPr>
          <p:cNvPr id="152" name="Google Shape;15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7"/>
          <p:cNvPicPr preferRelativeResize="0"/>
          <p:nvPr/>
        </p:nvPicPr>
        <p:blipFill>
          <a:blip r:embed="rId3">
            <a:alphaModFix/>
          </a:blip>
          <a:stretch>
            <a:fillRect/>
          </a:stretch>
        </p:blipFill>
        <p:spPr>
          <a:xfrm>
            <a:off x="3893175" y="2078075"/>
            <a:ext cx="4306375" cy="2406500"/>
          </a:xfrm>
          <a:prstGeom prst="rect">
            <a:avLst/>
          </a:prstGeom>
          <a:noFill/>
          <a:ln>
            <a:noFill/>
          </a:ln>
        </p:spPr>
      </p:pic>
      <p:pic>
        <p:nvPicPr>
          <p:cNvPr id="154" name="Google Shape;154;p27"/>
          <p:cNvPicPr preferRelativeResize="0"/>
          <p:nvPr/>
        </p:nvPicPr>
        <p:blipFill>
          <a:blip r:embed="rId4">
            <a:alphaModFix/>
          </a:blip>
          <a:stretch>
            <a:fillRect/>
          </a:stretch>
        </p:blipFill>
        <p:spPr>
          <a:xfrm>
            <a:off x="1379850" y="2153325"/>
            <a:ext cx="1856225" cy="194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8"/>
          <p:cNvPicPr preferRelativeResize="0"/>
          <p:nvPr/>
        </p:nvPicPr>
        <p:blipFill rotWithShape="1">
          <a:blip r:embed="rId3">
            <a:alphaModFix/>
          </a:blip>
          <a:srcRect b="0" l="0" r="0" t="9403"/>
          <a:stretch/>
        </p:blipFill>
        <p:spPr>
          <a:xfrm>
            <a:off x="3217350" y="1703350"/>
            <a:ext cx="4681375" cy="3194950"/>
          </a:xfrm>
          <a:prstGeom prst="rect">
            <a:avLst/>
          </a:prstGeom>
          <a:noFill/>
          <a:ln>
            <a:noFill/>
          </a:ln>
        </p:spPr>
      </p:pic>
      <p:sp>
        <p:nvSpPr>
          <p:cNvPr id="160" name="Google Shape;160;p28"/>
          <p:cNvSpPr txBox="1"/>
          <p:nvPr/>
        </p:nvSpPr>
        <p:spPr>
          <a:xfrm>
            <a:off x="83095" y="4779918"/>
            <a:ext cx="29772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rPr i="1" lang="en" sz="1200"/>
              <a:t>Slide concept &amp; Figure</a:t>
            </a:r>
            <a:r>
              <a:rPr b="0" i="1" lang="en" sz="1200" u="none" cap="none" strike="noStrike">
                <a:solidFill>
                  <a:srgbClr val="000000"/>
                </a:solidFill>
                <a:latin typeface="Arial"/>
                <a:ea typeface="Arial"/>
                <a:cs typeface="Arial"/>
                <a:sym typeface="Arial"/>
              </a:rPr>
              <a:t>: Ranzatto</a:t>
            </a:r>
            <a:endParaRPr b="0" i="1" sz="1200" u="none" cap="none" strike="noStrike">
              <a:solidFill>
                <a:srgbClr val="000000"/>
              </a:solidFill>
              <a:latin typeface="Arial"/>
              <a:ea typeface="Arial"/>
              <a:cs typeface="Arial"/>
              <a:sym typeface="Arial"/>
            </a:endParaRPr>
          </a:p>
        </p:txBody>
      </p:sp>
      <p:sp>
        <p:nvSpPr>
          <p:cNvPr id="161" name="Google Shape;16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8"/>
          <p:cNvSpPr txBox="1"/>
          <p:nvPr>
            <p:ph type="title"/>
          </p:nvPr>
        </p:nvSpPr>
        <p:spPr>
          <a:xfrm>
            <a:off x="831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Pooling Layer </a:t>
            </a:r>
            <a:endParaRPr/>
          </a:p>
        </p:txBody>
      </p:sp>
      <p:sp>
        <p:nvSpPr>
          <p:cNvPr id="163" name="Google Shape;163;p28"/>
          <p:cNvSpPr/>
          <p:nvPr/>
        </p:nvSpPr>
        <p:spPr>
          <a:xfrm>
            <a:off x="272700" y="724050"/>
            <a:ext cx="8660400" cy="846300"/>
          </a:xfrm>
          <a:prstGeom prst="roundRect">
            <a:avLst>
              <a:gd fmla="val 16667" name="adj"/>
            </a:avLst>
          </a:prstGeom>
          <a:noFill/>
          <a:ln cap="flat" cmpd="sng" w="9525">
            <a:solidFill>
              <a:srgbClr val="FF66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6633"/>
                </a:solidFill>
                <a:latin typeface="Ubuntu"/>
                <a:ea typeface="Ubuntu"/>
                <a:cs typeface="Ubuntu"/>
                <a:sym typeface="Ubuntu"/>
              </a:rPr>
              <a:t>Assume that the 2D convolutional filter is an “eye” detector. What is the effect of pooling the outputs of this “eye” detector over nearby pixels ?</a:t>
            </a:r>
            <a:endParaRPr sz="1800">
              <a:solidFill>
                <a:srgbClr val="FF6633"/>
              </a:solidFill>
              <a:latin typeface="Ubuntu"/>
              <a:ea typeface="Ubuntu"/>
              <a:cs typeface="Ubuntu"/>
              <a:sym typeface="Ubuntu"/>
            </a:endParaRPr>
          </a:p>
        </p:txBody>
      </p:sp>
      <p:sp>
        <p:nvSpPr>
          <p:cNvPr id="164" name="Google Shape;164;p28"/>
          <p:cNvSpPr/>
          <p:nvPr/>
        </p:nvSpPr>
        <p:spPr>
          <a:xfrm>
            <a:off x="4915250" y="1908825"/>
            <a:ext cx="3272400" cy="120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6553975" y="3853225"/>
            <a:ext cx="1918500" cy="120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